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 r:id="rId5"/>
    <p:sldId id="281" r:id="rId6"/>
    <p:sldId id="282" r:id="rId7"/>
    <p:sldId id="283" r:id="rId8"/>
    <p:sldId id="284" r:id="rId9"/>
    <p:sldId id="285" r:id="rId10"/>
    <p:sldId id="286" r:id="rId11"/>
    <p:sldId id="287" r:id="rId12"/>
    <p:sldId id="289" r:id="rId13"/>
    <p:sldId id="27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3B3B3"/>
    <a:srgbClr val="104E8A"/>
    <a:srgbClr val="7E7E7E"/>
    <a:srgbClr val="E4E4E4"/>
    <a:srgbClr val="00A3A6"/>
    <a:srgbClr val="2756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57" autoAdjust="0"/>
  </p:normalViewPr>
  <p:slideViewPr>
    <p:cSldViewPr snapToGrid="0">
      <p:cViewPr varScale="1">
        <p:scale>
          <a:sx n="107" d="100"/>
          <a:sy n="107" d="100"/>
        </p:scale>
        <p:origin x="173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AEE9A8-228F-4076-98FD-4B540462EF61}" type="datetimeFigureOut">
              <a:rPr lang="fr-FR" smtClean="0"/>
              <a:t>24/08/2022</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52C3C8-06A8-4427-BD93-F18013E342DE}" type="slidenum">
              <a:rPr lang="fr-FR" smtClean="0"/>
              <a:t>‹N°›</a:t>
            </a:fld>
            <a:endParaRPr lang="fr-FR"/>
          </a:p>
        </p:txBody>
      </p:sp>
    </p:spTree>
    <p:extLst>
      <p:ext uri="{BB962C8B-B14F-4D97-AF65-F5344CB8AC3E}">
        <p14:creationId xmlns:p14="http://schemas.microsoft.com/office/powerpoint/2010/main" val="29859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F52C3C8-06A8-4427-BD93-F18013E342DE}" type="slidenum">
              <a:rPr lang="fr-FR" smtClean="0"/>
              <a:t>6</a:t>
            </a:fld>
            <a:endParaRPr lang="fr-FR"/>
          </a:p>
        </p:txBody>
      </p:sp>
    </p:spTree>
    <p:extLst>
      <p:ext uri="{BB962C8B-B14F-4D97-AF65-F5344CB8AC3E}">
        <p14:creationId xmlns:p14="http://schemas.microsoft.com/office/powerpoint/2010/main" val="10025733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 Version 1">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405A067-B49C-4F11-A938-80BC29FEEB6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837628"/>
            <a:ext cx="4076700" cy="2790825"/>
          </a:xfrm>
          <a:prstGeom prst="rect">
            <a:avLst/>
          </a:prstGeom>
        </p:spPr>
      </p:pic>
      <p:sp>
        <p:nvSpPr>
          <p:cNvPr id="7" name="Rectangle 6">
            <a:extLst>
              <a:ext uri="{FF2B5EF4-FFF2-40B4-BE49-F238E27FC236}">
                <a16:creationId xmlns:a16="http://schemas.microsoft.com/office/drawing/2014/main" id="{0A9A26A8-F041-4097-AF69-174D33070FC9}"/>
              </a:ext>
            </a:extLst>
          </p:cNvPr>
          <p:cNvSpPr/>
          <p:nvPr userDrawn="1"/>
        </p:nvSpPr>
        <p:spPr>
          <a:xfrm>
            <a:off x="0" y="5994603"/>
            <a:ext cx="9144000" cy="864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chemeClr val="bg1"/>
              </a:solidFill>
            </a:endParaRPr>
          </a:p>
        </p:txBody>
      </p:sp>
      <p:sp>
        <p:nvSpPr>
          <p:cNvPr id="8" name="Title 1">
            <a:extLst>
              <a:ext uri="{FF2B5EF4-FFF2-40B4-BE49-F238E27FC236}">
                <a16:creationId xmlns:a16="http://schemas.microsoft.com/office/drawing/2014/main" id="{EBF5AA71-3F4D-4E9E-BA5E-688B6C5A5C68}"/>
              </a:ext>
            </a:extLst>
          </p:cNvPr>
          <p:cNvSpPr>
            <a:spLocks noGrp="1"/>
          </p:cNvSpPr>
          <p:nvPr>
            <p:ph type="ctrTitle"/>
          </p:nvPr>
        </p:nvSpPr>
        <p:spPr>
          <a:xfrm>
            <a:off x="1391807" y="2767205"/>
            <a:ext cx="6858000" cy="1057708"/>
          </a:xfrm>
        </p:spPr>
        <p:txBody>
          <a:bodyPr anchor="t" anchorCtr="0">
            <a:normAutofit/>
          </a:bodyPr>
          <a:lstStyle>
            <a:lvl1pPr marL="0" indent="0" algn="l">
              <a:buFontTx/>
              <a:buNone/>
              <a:defRPr sz="3600"/>
            </a:lvl1pPr>
          </a:lstStyle>
          <a:p>
            <a:r>
              <a:rPr lang="fr-FR" dirty="0"/>
              <a:t>Modifiez le style du titre</a:t>
            </a:r>
            <a:endParaRPr lang="en-US" dirty="0"/>
          </a:p>
        </p:txBody>
      </p:sp>
      <p:sp>
        <p:nvSpPr>
          <p:cNvPr id="9" name="Subtitle 2">
            <a:extLst>
              <a:ext uri="{FF2B5EF4-FFF2-40B4-BE49-F238E27FC236}">
                <a16:creationId xmlns:a16="http://schemas.microsoft.com/office/drawing/2014/main" id="{74FC2D0F-6FA4-4470-9D28-7A04906292D7}"/>
              </a:ext>
            </a:extLst>
          </p:cNvPr>
          <p:cNvSpPr>
            <a:spLocks noGrp="1"/>
          </p:cNvSpPr>
          <p:nvPr>
            <p:ph type="subTitle" idx="1"/>
          </p:nvPr>
        </p:nvSpPr>
        <p:spPr>
          <a:xfrm>
            <a:off x="1391807" y="3634444"/>
            <a:ext cx="6858000" cy="654923"/>
          </a:xfrm>
        </p:spPr>
        <p:txBody>
          <a:bodyPr/>
          <a:lstStyle>
            <a:lvl1pPr marL="0" indent="0" algn="l">
              <a:buNone/>
              <a:defRPr sz="24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sp>
        <p:nvSpPr>
          <p:cNvPr id="15" name="ZoneTexte 14"/>
          <p:cNvSpPr txBox="1"/>
          <p:nvPr userDrawn="1"/>
        </p:nvSpPr>
        <p:spPr>
          <a:xfrm>
            <a:off x="2854153" y="6210098"/>
            <a:ext cx="4380820" cy="338554"/>
          </a:xfrm>
          <a:prstGeom prst="rect">
            <a:avLst/>
          </a:prstGeom>
          <a:noFill/>
        </p:spPr>
        <p:txBody>
          <a:bodyPr wrap="square" rtlCol="0">
            <a:spAutoFit/>
          </a:bodyPr>
          <a:lstStyle/>
          <a:p>
            <a:pPr algn="just"/>
            <a:r>
              <a:rPr lang="fr-FR" sz="1600" b="1" kern="1200" dirty="0">
                <a:solidFill>
                  <a:srgbClr val="00A3A6"/>
                </a:solidFill>
                <a:latin typeface="Raleway SemiBold" panose="020B0703030101060003" pitchFamily="34" charset="0"/>
                <a:ea typeface="+mj-ea"/>
                <a:cs typeface="+mj-cs"/>
              </a:rPr>
              <a:t>UMR ECOSYS</a:t>
            </a:r>
          </a:p>
        </p:txBody>
      </p:sp>
      <p:pic>
        <p:nvPicPr>
          <p:cNvPr id="17" name="Image 16" descr="Une image contenant dessin, signe&#10;&#10;Description générée automatiquement">
            <a:extLst>
              <a:ext uri="{FF2B5EF4-FFF2-40B4-BE49-F238E27FC236}">
                <a16:creationId xmlns:a16="http://schemas.microsoft.com/office/drawing/2014/main" id="{5D7F83BF-19FA-40F1-AE37-B0A5CC57A2F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801382" y="5561802"/>
            <a:ext cx="2286000" cy="897255"/>
          </a:xfrm>
          <a:prstGeom prst="rect">
            <a:avLst/>
          </a:prstGeom>
        </p:spPr>
      </p:pic>
      <p:pic>
        <p:nvPicPr>
          <p:cNvPr id="18" name="Picture 35" descr="E:\Bureau\groupe VISU\2020\EcoSys\Logos Ecoys\logos UMR ecosys.bmp"/>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a:stretch/>
        </p:blipFill>
        <p:spPr bwMode="auto">
          <a:xfrm>
            <a:off x="6001744" y="5611323"/>
            <a:ext cx="1467268" cy="58090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5" descr="E:\Bureau\groupe VISU\2020\EcoSys\Logos Ecoys\logos UMR ecosys.bmp"/>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4202645" y="5651047"/>
            <a:ext cx="1693275" cy="559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662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696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38843" y="581890"/>
            <a:ext cx="2440175" cy="910244"/>
          </a:xfrm>
        </p:spPr>
        <p:txBody>
          <a:bodyPr anchor="t" anchorCtr="0">
            <a:normAutofit/>
          </a:bodyPr>
          <a:lstStyle>
            <a:lvl1pPr>
              <a:defRPr sz="2400"/>
            </a:lvl1pPr>
          </a:lstStyle>
          <a:p>
            <a:r>
              <a:rPr lang="fr-FR" dirty="0"/>
              <a:t>Modifiez le style du titre</a:t>
            </a:r>
            <a:endParaRPr lang="en-US" dirty="0"/>
          </a:p>
        </p:txBody>
      </p:sp>
      <p:sp>
        <p:nvSpPr>
          <p:cNvPr id="3" name="Content Placeholder 2"/>
          <p:cNvSpPr>
            <a:spLocks noGrp="1"/>
          </p:cNvSpPr>
          <p:nvPr>
            <p:ph idx="1"/>
          </p:nvPr>
        </p:nvSpPr>
        <p:spPr>
          <a:xfrm>
            <a:off x="3887391" y="581890"/>
            <a:ext cx="4629150" cy="5062452"/>
          </a:xfrm>
        </p:spPr>
        <p:txBody>
          <a:bodyPr/>
          <a:lstStyle>
            <a:lvl1pPr>
              <a:defRPr sz="2400"/>
            </a:lvl1pPr>
            <a:lvl2pPr>
              <a:defRPr sz="20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8" name="Subtitle 2">
            <a:extLst>
              <a:ext uri="{FF2B5EF4-FFF2-40B4-BE49-F238E27FC236}">
                <a16:creationId xmlns:a16="http://schemas.microsoft.com/office/drawing/2014/main" id="{1A161D90-8CEB-43C5-B5C5-E16450DD9099}"/>
              </a:ext>
            </a:extLst>
          </p:cNvPr>
          <p:cNvSpPr>
            <a:spLocks noGrp="1"/>
          </p:cNvSpPr>
          <p:nvPr>
            <p:ph type="subTitle" idx="10"/>
          </p:nvPr>
        </p:nvSpPr>
        <p:spPr>
          <a:xfrm>
            <a:off x="1138843" y="1492133"/>
            <a:ext cx="2440175" cy="1101437"/>
          </a:xfrm>
        </p:spPr>
        <p:txBody>
          <a:bodyPr>
            <a:normAutofit/>
          </a:bodyPr>
          <a:lstStyle>
            <a:lvl1pPr marL="0" indent="0" algn="l">
              <a:buNone/>
              <a:defRPr sz="20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sp>
        <p:nvSpPr>
          <p:cNvPr id="9" name="Text Placeholder 2">
            <a:extLst>
              <a:ext uri="{FF2B5EF4-FFF2-40B4-BE49-F238E27FC236}">
                <a16:creationId xmlns:a16="http://schemas.microsoft.com/office/drawing/2014/main" id="{4B498EB6-14FF-4794-BB07-42C86721F093}"/>
              </a:ext>
            </a:extLst>
          </p:cNvPr>
          <p:cNvSpPr>
            <a:spLocks noGrp="1"/>
          </p:cNvSpPr>
          <p:nvPr>
            <p:ph type="body" idx="11"/>
          </p:nvPr>
        </p:nvSpPr>
        <p:spPr>
          <a:xfrm>
            <a:off x="1138844" y="2593570"/>
            <a:ext cx="2440174" cy="3050772"/>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3481444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581890"/>
            <a:ext cx="4629150" cy="503751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10" name="Title 1">
            <a:extLst>
              <a:ext uri="{FF2B5EF4-FFF2-40B4-BE49-F238E27FC236}">
                <a16:creationId xmlns:a16="http://schemas.microsoft.com/office/drawing/2014/main" id="{FB3E39DD-4EF5-40BB-B7DF-0FBC1CA6110C}"/>
              </a:ext>
            </a:extLst>
          </p:cNvPr>
          <p:cNvSpPr>
            <a:spLocks noGrp="1"/>
          </p:cNvSpPr>
          <p:nvPr>
            <p:ph type="title"/>
          </p:nvPr>
        </p:nvSpPr>
        <p:spPr>
          <a:xfrm>
            <a:off x="1138843" y="581890"/>
            <a:ext cx="2440175" cy="910244"/>
          </a:xfrm>
        </p:spPr>
        <p:txBody>
          <a:bodyPr anchor="t" anchorCtr="0">
            <a:normAutofit/>
          </a:bodyPr>
          <a:lstStyle>
            <a:lvl1pPr>
              <a:defRPr sz="2400"/>
            </a:lvl1pPr>
          </a:lstStyle>
          <a:p>
            <a:r>
              <a:rPr lang="fr-FR" dirty="0"/>
              <a:t>Modifiez le style du titre</a:t>
            </a:r>
            <a:endParaRPr lang="en-US" dirty="0"/>
          </a:p>
        </p:txBody>
      </p:sp>
      <p:sp>
        <p:nvSpPr>
          <p:cNvPr id="11" name="Subtitle 2">
            <a:extLst>
              <a:ext uri="{FF2B5EF4-FFF2-40B4-BE49-F238E27FC236}">
                <a16:creationId xmlns:a16="http://schemas.microsoft.com/office/drawing/2014/main" id="{EE58761D-328C-41E9-9379-256236BD2D5C}"/>
              </a:ext>
            </a:extLst>
          </p:cNvPr>
          <p:cNvSpPr>
            <a:spLocks noGrp="1"/>
          </p:cNvSpPr>
          <p:nvPr>
            <p:ph type="subTitle" idx="10"/>
          </p:nvPr>
        </p:nvSpPr>
        <p:spPr>
          <a:xfrm>
            <a:off x="1138843" y="1492133"/>
            <a:ext cx="2440175" cy="1101437"/>
          </a:xfrm>
        </p:spPr>
        <p:txBody>
          <a:bodyPr>
            <a:normAutofit/>
          </a:bodyPr>
          <a:lstStyle>
            <a:lvl1pPr marL="0" indent="0" algn="l">
              <a:buNone/>
              <a:defRPr sz="20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sp>
        <p:nvSpPr>
          <p:cNvPr id="12" name="Text Placeholder 2">
            <a:extLst>
              <a:ext uri="{FF2B5EF4-FFF2-40B4-BE49-F238E27FC236}">
                <a16:creationId xmlns:a16="http://schemas.microsoft.com/office/drawing/2014/main" id="{D896CCA9-291E-425F-AF04-DFA8C86B5468}"/>
              </a:ext>
            </a:extLst>
          </p:cNvPr>
          <p:cNvSpPr>
            <a:spLocks noGrp="1"/>
          </p:cNvSpPr>
          <p:nvPr>
            <p:ph type="body" idx="11"/>
          </p:nvPr>
        </p:nvSpPr>
        <p:spPr>
          <a:xfrm>
            <a:off x="1138844" y="2593570"/>
            <a:ext cx="2440174" cy="3050772"/>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3895553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230284" y="1424045"/>
            <a:ext cx="7285066" cy="4009910"/>
          </a:xfrm>
        </p:spPr>
        <p:txBody>
          <a:bodyPr vert="eaVert"/>
          <a:lstStyle>
            <a:lvl1pPr>
              <a:defRPr sz="2400"/>
            </a:lvl1pPr>
            <a:lvl2pPr>
              <a:defRPr sz="22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Title 1">
            <a:extLst>
              <a:ext uri="{FF2B5EF4-FFF2-40B4-BE49-F238E27FC236}">
                <a16:creationId xmlns:a16="http://schemas.microsoft.com/office/drawing/2014/main" id="{AC5397C7-28D4-4FCC-978A-64FFC2C50632}"/>
              </a:ext>
            </a:extLst>
          </p:cNvPr>
          <p:cNvSpPr>
            <a:spLocks noGrp="1"/>
          </p:cNvSpPr>
          <p:nvPr>
            <p:ph type="title"/>
          </p:nvPr>
        </p:nvSpPr>
        <p:spPr>
          <a:xfrm>
            <a:off x="848331" y="149629"/>
            <a:ext cx="7662257" cy="888251"/>
          </a:xfrm>
        </p:spPr>
        <p:txBody>
          <a:bodyPr anchor="ctr" anchorCtr="0">
            <a:normAutofit/>
          </a:bodyPr>
          <a:lstStyle>
            <a:lvl1pPr>
              <a:defRPr sz="3000"/>
            </a:lvl1pPr>
          </a:lstStyle>
          <a:p>
            <a:r>
              <a:rPr lang="fr-FR" dirty="0"/>
              <a:t>Modifiez le style du titre</a:t>
            </a:r>
            <a:endParaRPr lang="en-US" dirty="0"/>
          </a:p>
        </p:txBody>
      </p:sp>
      <p:sp>
        <p:nvSpPr>
          <p:cNvPr id="8" name="Subtitle 2">
            <a:extLst>
              <a:ext uri="{FF2B5EF4-FFF2-40B4-BE49-F238E27FC236}">
                <a16:creationId xmlns:a16="http://schemas.microsoft.com/office/drawing/2014/main" id="{E7F1404C-CDE5-4C5B-BECC-6588FAC96AF5}"/>
              </a:ext>
            </a:extLst>
          </p:cNvPr>
          <p:cNvSpPr>
            <a:spLocks noGrp="1"/>
          </p:cNvSpPr>
          <p:nvPr>
            <p:ph type="subTitle" idx="10"/>
          </p:nvPr>
        </p:nvSpPr>
        <p:spPr>
          <a:xfrm>
            <a:off x="1250458" y="858838"/>
            <a:ext cx="7260129" cy="679018"/>
          </a:xfrm>
        </p:spPr>
        <p:txBody>
          <a:bodyPr>
            <a:normAutofit/>
          </a:bodyPr>
          <a:lstStyle>
            <a:lvl1pPr marL="0" indent="0" algn="l">
              <a:buNone/>
              <a:defRPr sz="20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64354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822" y="365125"/>
            <a:ext cx="1316528" cy="5811838"/>
          </a:xfrm>
        </p:spPr>
        <p:txBody>
          <a:bodyPr vert="eaVert"/>
          <a:lstStyle/>
          <a:p>
            <a:r>
              <a:rPr lang="fr-FR" dirty="0"/>
              <a:t>Modifiez le style du titre</a:t>
            </a:r>
            <a:endParaRPr lang="en-US" dirty="0"/>
          </a:p>
        </p:txBody>
      </p:sp>
      <p:sp>
        <p:nvSpPr>
          <p:cNvPr id="3" name="Vertical Text Placeholder 2"/>
          <p:cNvSpPr>
            <a:spLocks noGrp="1"/>
          </p:cNvSpPr>
          <p:nvPr>
            <p:ph type="body" orient="vert" idx="1"/>
          </p:nvPr>
        </p:nvSpPr>
        <p:spPr>
          <a:xfrm>
            <a:off x="628650" y="365125"/>
            <a:ext cx="618078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Subtitle 2">
            <a:extLst>
              <a:ext uri="{FF2B5EF4-FFF2-40B4-BE49-F238E27FC236}">
                <a16:creationId xmlns:a16="http://schemas.microsoft.com/office/drawing/2014/main" id="{F0C85A8C-AE66-4CB1-AC77-8A0677F197D5}"/>
              </a:ext>
            </a:extLst>
          </p:cNvPr>
          <p:cNvSpPr>
            <a:spLocks noGrp="1"/>
          </p:cNvSpPr>
          <p:nvPr>
            <p:ph type="subTitle" idx="10"/>
          </p:nvPr>
        </p:nvSpPr>
        <p:spPr>
          <a:xfrm rot="5400000">
            <a:off x="4243025" y="2931536"/>
            <a:ext cx="5811839" cy="679018"/>
          </a:xfrm>
        </p:spPr>
        <p:txBody>
          <a:bodyPr>
            <a:normAutofit/>
          </a:bodyPr>
          <a:lstStyle>
            <a:lvl1pPr marL="0" indent="0" algn="l">
              <a:buNone/>
              <a:defRPr sz="20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2215318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Version 2">
    <p:bg>
      <p:bgPr>
        <a:solidFill>
          <a:srgbClr val="00A3A6"/>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405A067-B49C-4F11-A938-80BC29FEEB6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837628"/>
            <a:ext cx="4076699" cy="2790825"/>
          </a:xfrm>
          <a:prstGeom prst="rect">
            <a:avLst/>
          </a:prstGeom>
        </p:spPr>
      </p:pic>
      <p:pic>
        <p:nvPicPr>
          <p:cNvPr id="6" name="Image 5">
            <a:extLst>
              <a:ext uri="{FF2B5EF4-FFF2-40B4-BE49-F238E27FC236}">
                <a16:creationId xmlns:a16="http://schemas.microsoft.com/office/drawing/2014/main" id="{EC5A9449-A06C-4EA1-A540-CB2DC3C4934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401979" y="2862261"/>
            <a:ext cx="235743" cy="321469"/>
          </a:xfrm>
          <a:prstGeom prst="rect">
            <a:avLst/>
          </a:prstGeom>
        </p:spPr>
      </p:pic>
      <p:sp>
        <p:nvSpPr>
          <p:cNvPr id="7" name="Rectangle 6">
            <a:extLst>
              <a:ext uri="{FF2B5EF4-FFF2-40B4-BE49-F238E27FC236}">
                <a16:creationId xmlns:a16="http://schemas.microsoft.com/office/drawing/2014/main" id="{0A9A26A8-F041-4097-AF69-174D33070FC9}"/>
              </a:ext>
            </a:extLst>
          </p:cNvPr>
          <p:cNvSpPr/>
          <p:nvPr userDrawn="1"/>
        </p:nvSpPr>
        <p:spPr>
          <a:xfrm>
            <a:off x="0" y="5994603"/>
            <a:ext cx="9144000" cy="864524"/>
          </a:xfrm>
          <a:prstGeom prst="rect">
            <a:avLst/>
          </a:prstGeom>
          <a:solidFill>
            <a:srgbClr val="00A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chemeClr val="bg1"/>
              </a:solidFill>
            </a:endParaRPr>
          </a:p>
        </p:txBody>
      </p:sp>
      <p:sp>
        <p:nvSpPr>
          <p:cNvPr id="8" name="Title 1">
            <a:extLst>
              <a:ext uri="{FF2B5EF4-FFF2-40B4-BE49-F238E27FC236}">
                <a16:creationId xmlns:a16="http://schemas.microsoft.com/office/drawing/2014/main" id="{EBF5AA71-3F4D-4E9E-BA5E-688B6C5A5C68}"/>
              </a:ext>
            </a:extLst>
          </p:cNvPr>
          <p:cNvSpPr>
            <a:spLocks noGrp="1"/>
          </p:cNvSpPr>
          <p:nvPr>
            <p:ph type="ctrTitle"/>
          </p:nvPr>
        </p:nvSpPr>
        <p:spPr>
          <a:xfrm>
            <a:off x="1801382" y="2767205"/>
            <a:ext cx="6858000" cy="1057708"/>
          </a:xfrm>
        </p:spPr>
        <p:txBody>
          <a:bodyPr anchor="t" anchorCtr="0">
            <a:normAutofit/>
          </a:bodyPr>
          <a:lstStyle>
            <a:lvl1pPr marL="0" indent="0" algn="l">
              <a:buFontTx/>
              <a:buNone/>
              <a:defRPr sz="3600">
                <a:solidFill>
                  <a:schemeClr val="bg1"/>
                </a:solidFill>
              </a:defRPr>
            </a:lvl1pPr>
          </a:lstStyle>
          <a:p>
            <a:r>
              <a:rPr lang="fr-FR" dirty="0"/>
              <a:t>Modifiez le style du titre</a:t>
            </a:r>
            <a:endParaRPr lang="en-US" dirty="0"/>
          </a:p>
        </p:txBody>
      </p:sp>
      <p:sp>
        <p:nvSpPr>
          <p:cNvPr id="9" name="Subtitle 2">
            <a:extLst>
              <a:ext uri="{FF2B5EF4-FFF2-40B4-BE49-F238E27FC236}">
                <a16:creationId xmlns:a16="http://schemas.microsoft.com/office/drawing/2014/main" id="{74FC2D0F-6FA4-4470-9D28-7A04906292D7}"/>
              </a:ext>
            </a:extLst>
          </p:cNvPr>
          <p:cNvSpPr>
            <a:spLocks noGrp="1"/>
          </p:cNvSpPr>
          <p:nvPr>
            <p:ph type="subTitle" idx="1"/>
          </p:nvPr>
        </p:nvSpPr>
        <p:spPr>
          <a:xfrm>
            <a:off x="1801382" y="3634444"/>
            <a:ext cx="6858000" cy="654923"/>
          </a:xfrm>
        </p:spPr>
        <p:txBody>
          <a:bodyPr/>
          <a:lstStyle>
            <a:lvl1pPr marL="0" indent="0" algn="l">
              <a:buNone/>
              <a:defRPr sz="24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grpSp>
        <p:nvGrpSpPr>
          <p:cNvPr id="2" name="Groupe 1"/>
          <p:cNvGrpSpPr/>
          <p:nvPr userDrawn="1"/>
        </p:nvGrpSpPr>
        <p:grpSpPr>
          <a:xfrm>
            <a:off x="893615" y="361470"/>
            <a:ext cx="7696200" cy="954107"/>
            <a:chOff x="988865" y="4685820"/>
            <a:chExt cx="7696200" cy="954107"/>
          </a:xfrm>
        </p:grpSpPr>
        <p:sp>
          <p:nvSpPr>
            <p:cNvPr id="10" name="ZoneTexte 9"/>
            <p:cNvSpPr txBox="1"/>
            <p:nvPr userDrawn="1"/>
          </p:nvSpPr>
          <p:spPr>
            <a:xfrm>
              <a:off x="4304245" y="4685820"/>
              <a:ext cx="4380820" cy="584775"/>
            </a:xfrm>
            <a:prstGeom prst="rect">
              <a:avLst/>
            </a:prstGeom>
            <a:noFill/>
          </p:spPr>
          <p:txBody>
            <a:bodyPr wrap="square" rtlCol="0">
              <a:spAutoFit/>
            </a:bodyPr>
            <a:lstStyle/>
            <a:p>
              <a:pPr algn="r"/>
              <a:r>
                <a:rPr lang="fr-FR" sz="3200" b="1" kern="1200" dirty="0">
                  <a:solidFill>
                    <a:schemeClr val="bg1"/>
                  </a:solidFill>
                  <a:latin typeface="Raleway SemiBold" panose="020B0703030101060003" pitchFamily="34" charset="0"/>
                  <a:ea typeface="+mj-ea"/>
                  <a:cs typeface="+mj-cs"/>
                </a:rPr>
                <a:t>UMR ECOSYS</a:t>
              </a:r>
            </a:p>
          </p:txBody>
        </p:sp>
        <p:sp>
          <p:nvSpPr>
            <p:cNvPr id="11" name="ZoneTexte 10"/>
            <p:cNvSpPr txBox="1"/>
            <p:nvPr userDrawn="1"/>
          </p:nvSpPr>
          <p:spPr>
            <a:xfrm>
              <a:off x="988865" y="5270595"/>
              <a:ext cx="7696200" cy="369332"/>
            </a:xfrm>
            <a:prstGeom prst="rect">
              <a:avLst/>
            </a:prstGeom>
            <a:noFill/>
          </p:spPr>
          <p:txBody>
            <a:bodyPr wrap="square" rtlCol="0">
              <a:spAutoFit/>
            </a:bodyPr>
            <a:lstStyle/>
            <a:p>
              <a:pPr marL="444500" indent="0" algn="r" defTabSz="495300"/>
              <a:r>
                <a:rPr lang="fr-FR" sz="1800" b="1" kern="1200" spc="-100" dirty="0">
                  <a:solidFill>
                    <a:schemeClr val="bg1"/>
                  </a:solidFill>
                  <a:latin typeface="Raleway SemiBold" panose="020B0703030101060003" pitchFamily="34" charset="0"/>
                  <a:ea typeface="+mj-ea"/>
                  <a:cs typeface="+mj-cs"/>
                </a:rPr>
                <a:t>Écologie</a:t>
              </a:r>
              <a:r>
                <a:rPr lang="fr-FR" sz="1800" b="1" kern="1200" spc="-100" baseline="0" dirty="0">
                  <a:solidFill>
                    <a:schemeClr val="bg1"/>
                  </a:solidFill>
                  <a:latin typeface="Raleway SemiBold" panose="020B0703030101060003" pitchFamily="34" charset="0"/>
                  <a:ea typeface="+mj-ea"/>
                  <a:cs typeface="+mj-cs"/>
                </a:rPr>
                <a:t> fonctionnelle et écotoxicologie des agroécosystèmes</a:t>
              </a:r>
              <a:r>
                <a:rPr lang="fr-FR" sz="1800" b="1" kern="1200" spc="-100" dirty="0">
                  <a:solidFill>
                    <a:schemeClr val="bg1"/>
                  </a:solidFill>
                  <a:latin typeface="Raleway SemiBold" panose="020B0703030101060003" pitchFamily="34" charset="0"/>
                  <a:ea typeface="+mj-ea"/>
                  <a:cs typeface="+mj-cs"/>
                </a:rPr>
                <a:t> </a:t>
              </a:r>
            </a:p>
          </p:txBody>
        </p:sp>
      </p:grpSp>
      <p:pic>
        <p:nvPicPr>
          <p:cNvPr id="12" name="Picture 3" descr="E:\Bureau\groupe VISU\2020\UPS\Logo\UPSACLAY-2020-blanc.png"/>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6039844" y="5604973"/>
            <a:ext cx="1289610" cy="57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E:\Bureau\groupe VISU\2020\apt\APT noir trnasparent.gif"/>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4202645" y="5765478"/>
            <a:ext cx="1921127" cy="385200"/>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descr="Une image contenant dessin, signe&#10;&#10;Description générée automatiquement">
            <a:extLst>
              <a:ext uri="{FF2B5EF4-FFF2-40B4-BE49-F238E27FC236}">
                <a16:creationId xmlns:a16="http://schemas.microsoft.com/office/drawing/2014/main" id="{5D7F83BF-19FA-40F1-AE37-B0A5CC57A2F9}"/>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801382" y="5561802"/>
            <a:ext cx="922768" cy="897255"/>
          </a:xfrm>
          <a:prstGeom prst="rect">
            <a:avLst/>
          </a:prstGeom>
        </p:spPr>
      </p:pic>
      <p:pic>
        <p:nvPicPr>
          <p:cNvPr id="4" name="Image 3">
            <a:extLst>
              <a:ext uri="{FF2B5EF4-FFF2-40B4-BE49-F238E27FC236}">
                <a16:creationId xmlns:a16="http://schemas.microsoft.com/office/drawing/2014/main" id="{48F33C8C-4663-47F8-AAC2-AA7669DF27CD}"/>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2920887" y="5806167"/>
            <a:ext cx="1160145" cy="313372"/>
          </a:xfrm>
          <a:prstGeom prst="rect">
            <a:avLst/>
          </a:prstGeom>
        </p:spPr>
      </p:pic>
    </p:spTree>
    <p:extLst>
      <p:ext uri="{BB962C8B-B14F-4D97-AF65-F5344CB8AC3E}">
        <p14:creationId xmlns:p14="http://schemas.microsoft.com/office/powerpoint/2010/main" val="326064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classique">
    <p:spTree>
      <p:nvGrpSpPr>
        <p:cNvPr id="1" name=""/>
        <p:cNvGrpSpPr/>
        <p:nvPr/>
      </p:nvGrpSpPr>
      <p:grpSpPr>
        <a:xfrm>
          <a:off x="0" y="0"/>
          <a:ext cx="0" cy="0"/>
          <a:chOff x="0" y="0"/>
          <a:chExt cx="0" cy="0"/>
        </a:xfrm>
      </p:grpSpPr>
      <p:sp>
        <p:nvSpPr>
          <p:cNvPr id="2" name="Title 1"/>
          <p:cNvSpPr>
            <a:spLocks noGrp="1"/>
          </p:cNvSpPr>
          <p:nvPr>
            <p:ph type="title"/>
          </p:nvPr>
        </p:nvSpPr>
        <p:spPr>
          <a:xfrm>
            <a:off x="197225" y="59983"/>
            <a:ext cx="8830234" cy="675124"/>
          </a:xfrm>
        </p:spPr>
        <p:txBody>
          <a:bodyPr anchor="ctr" anchorCtr="0">
            <a:normAutofit/>
          </a:bodyPr>
          <a:lstStyle>
            <a:lvl1pPr>
              <a:defRPr sz="3000"/>
            </a:lvl1pPr>
          </a:lstStyle>
          <a:p>
            <a:r>
              <a:rPr lang="fr-FR" dirty="0"/>
              <a:t>Modifiez le style du titre</a:t>
            </a:r>
            <a:endParaRPr lang="en-US" dirty="0"/>
          </a:p>
        </p:txBody>
      </p:sp>
      <p:sp>
        <p:nvSpPr>
          <p:cNvPr id="3" name="Text Placeholder 2"/>
          <p:cNvSpPr>
            <a:spLocks noGrp="1"/>
          </p:cNvSpPr>
          <p:nvPr>
            <p:ph type="body" idx="1" hasCustomPrompt="1"/>
          </p:nvPr>
        </p:nvSpPr>
        <p:spPr>
          <a:xfrm>
            <a:off x="197226" y="735108"/>
            <a:ext cx="8830234" cy="5226422"/>
          </a:xfrm>
        </p:spPr>
        <p:txBody>
          <a:bodyPr>
            <a:normAutofit/>
          </a:bodyPr>
          <a:lstStyle>
            <a:lvl1pPr marL="285750" indent="-285750">
              <a:lnSpc>
                <a:spcPct val="100000"/>
              </a:lnSpc>
              <a:buFont typeface="Arial" panose="020B0604020202020204" pitchFamily="34" charset="0"/>
              <a:buChar char="•"/>
              <a:defRPr sz="2000">
                <a:solidFill>
                  <a:schemeClr val="tx1"/>
                </a:solidFill>
              </a:defRPr>
            </a:lvl1pPr>
            <a:lvl2pPr marL="800100" indent="-342900">
              <a:lnSpc>
                <a:spcPct val="100000"/>
              </a:lnSpc>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a:p>
            <a:pPr lvl="1"/>
            <a:endParaRPr lang="fr-FR" dirty="0"/>
          </a:p>
        </p:txBody>
      </p:sp>
    </p:spTree>
    <p:extLst>
      <p:ext uri="{BB962C8B-B14F-4D97-AF65-F5344CB8AC3E}">
        <p14:creationId xmlns:p14="http://schemas.microsoft.com/office/powerpoint/2010/main" val="3644030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Page intermédiaire">
    <p:spTree>
      <p:nvGrpSpPr>
        <p:cNvPr id="1" name=""/>
        <p:cNvGrpSpPr/>
        <p:nvPr/>
      </p:nvGrpSpPr>
      <p:grpSpPr>
        <a:xfrm>
          <a:off x="0" y="0"/>
          <a:ext cx="0" cy="0"/>
          <a:chOff x="0" y="0"/>
          <a:chExt cx="0" cy="0"/>
        </a:xfrm>
      </p:grpSpPr>
      <p:sp>
        <p:nvSpPr>
          <p:cNvPr id="2" name="Title 1"/>
          <p:cNvSpPr>
            <a:spLocks noGrp="1"/>
          </p:cNvSpPr>
          <p:nvPr>
            <p:ph type="ctrTitle"/>
          </p:nvPr>
        </p:nvSpPr>
        <p:spPr>
          <a:xfrm>
            <a:off x="0" y="1920240"/>
            <a:ext cx="9144000" cy="1057708"/>
          </a:xfrm>
        </p:spPr>
        <p:txBody>
          <a:bodyPr anchor="b">
            <a:normAutofit/>
          </a:bodyPr>
          <a:lstStyle>
            <a:lvl1pPr algn="ctr">
              <a:defRPr sz="4000"/>
            </a:lvl1pPr>
          </a:lstStyle>
          <a:p>
            <a:r>
              <a:rPr lang="fr-FR" dirty="0"/>
              <a:t>Modifiez le style du titre</a:t>
            </a:r>
            <a:endParaRPr lang="en-US" dirty="0"/>
          </a:p>
        </p:txBody>
      </p:sp>
      <p:sp>
        <p:nvSpPr>
          <p:cNvPr id="3" name="Subtitle 2"/>
          <p:cNvSpPr>
            <a:spLocks noGrp="1"/>
          </p:cNvSpPr>
          <p:nvPr>
            <p:ph type="subTitle" idx="1"/>
          </p:nvPr>
        </p:nvSpPr>
        <p:spPr>
          <a:xfrm>
            <a:off x="1143000" y="3161462"/>
            <a:ext cx="6858000" cy="1684857"/>
          </a:xfrm>
        </p:spPr>
        <p:txBody>
          <a:bodyPr/>
          <a:lstStyle>
            <a:lvl1pPr marL="0" indent="0" algn="ctr">
              <a:buNone/>
              <a:defRPr sz="24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181655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975" y="788894"/>
            <a:ext cx="8820150" cy="5988424"/>
          </a:xfrm>
        </p:spPr>
        <p:txBody>
          <a:bodyPr/>
          <a:lstStyle>
            <a:lvl1pPr>
              <a:lnSpc>
                <a:spcPct val="100000"/>
              </a:lnSpc>
              <a:defRPr sz="2400" b="0">
                <a:solidFill>
                  <a:schemeClr val="tx1"/>
                </a:solidFill>
              </a:defRPr>
            </a:lvl1pPr>
            <a:lvl2pPr>
              <a:lnSpc>
                <a:spcPct val="100000"/>
              </a:lnSpc>
              <a:defRPr sz="2200"/>
            </a:lvl2pPr>
            <a:lvl3pPr>
              <a:lnSpc>
                <a:spcPct val="100000"/>
              </a:lnSpc>
              <a:defRPr/>
            </a:lvl3pPr>
            <a:lvl4pPr>
              <a:lnSpc>
                <a:spcPct val="100000"/>
              </a:lnSpc>
              <a:defRPr/>
            </a:lvl4pPr>
            <a:lvl5pPr>
              <a:lnSpc>
                <a:spcPct val="100000"/>
              </a:lnSpc>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Title 1">
            <a:extLst>
              <a:ext uri="{FF2B5EF4-FFF2-40B4-BE49-F238E27FC236}">
                <a16:creationId xmlns:a16="http://schemas.microsoft.com/office/drawing/2014/main" id="{C00E4042-F103-41C7-A8C2-1E73691C4366}"/>
              </a:ext>
            </a:extLst>
          </p:cNvPr>
          <p:cNvSpPr>
            <a:spLocks noGrp="1"/>
          </p:cNvSpPr>
          <p:nvPr>
            <p:ph type="title"/>
          </p:nvPr>
        </p:nvSpPr>
        <p:spPr>
          <a:xfrm>
            <a:off x="171451" y="68944"/>
            <a:ext cx="8810624" cy="684089"/>
          </a:xfrm>
        </p:spPr>
        <p:txBody>
          <a:bodyPr anchor="ctr" anchorCtr="0">
            <a:normAutofit/>
          </a:bodyPr>
          <a:lstStyle>
            <a:lvl1pPr marL="0" indent="0">
              <a:buNone/>
              <a:defRPr sz="3000"/>
            </a:lvl1pPr>
          </a:lstStyle>
          <a:p>
            <a:r>
              <a:rPr lang="fr-FR" dirty="0"/>
              <a:t>Modifiez le style du titre</a:t>
            </a:r>
            <a:endParaRPr lang="en-US" dirty="0"/>
          </a:p>
        </p:txBody>
      </p:sp>
    </p:spTree>
    <p:extLst>
      <p:ext uri="{BB962C8B-B14F-4D97-AF65-F5344CB8AC3E}">
        <p14:creationId xmlns:p14="http://schemas.microsoft.com/office/powerpoint/2010/main" val="1228000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975" y="815789"/>
            <a:ext cx="8820150" cy="5271246"/>
          </a:xfrm>
        </p:spPr>
        <p:txBody>
          <a:bodyPr/>
          <a:lstStyle>
            <a:lvl1pPr>
              <a:lnSpc>
                <a:spcPct val="100000"/>
              </a:lnSpc>
              <a:defRPr sz="2400" b="0">
                <a:solidFill>
                  <a:schemeClr val="tx1"/>
                </a:solidFill>
              </a:defRPr>
            </a:lvl1pPr>
            <a:lvl2pPr>
              <a:lnSpc>
                <a:spcPct val="100000"/>
              </a:lnSpc>
              <a:defRPr sz="2200"/>
            </a:lvl2pPr>
            <a:lvl3pPr>
              <a:lnSpc>
                <a:spcPct val="100000"/>
              </a:lnSpc>
              <a:defRPr/>
            </a:lvl3pPr>
            <a:lvl4pPr>
              <a:lnSpc>
                <a:spcPct val="100000"/>
              </a:lnSpc>
              <a:defRPr/>
            </a:lvl4pPr>
            <a:lvl5pPr>
              <a:lnSpc>
                <a:spcPct val="100000"/>
              </a:lnSpc>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Title 1">
            <a:extLst>
              <a:ext uri="{FF2B5EF4-FFF2-40B4-BE49-F238E27FC236}">
                <a16:creationId xmlns:a16="http://schemas.microsoft.com/office/drawing/2014/main" id="{C00E4042-F103-41C7-A8C2-1E73691C4366}"/>
              </a:ext>
            </a:extLst>
          </p:cNvPr>
          <p:cNvSpPr>
            <a:spLocks noGrp="1"/>
          </p:cNvSpPr>
          <p:nvPr>
            <p:ph type="title"/>
          </p:nvPr>
        </p:nvSpPr>
        <p:spPr>
          <a:xfrm>
            <a:off x="171451" y="24123"/>
            <a:ext cx="8810624" cy="791666"/>
          </a:xfrm>
        </p:spPr>
        <p:txBody>
          <a:bodyPr anchor="ctr" anchorCtr="0">
            <a:normAutofit/>
          </a:bodyPr>
          <a:lstStyle>
            <a:lvl1pPr>
              <a:defRPr sz="3000"/>
            </a:lvl1pPr>
          </a:lstStyle>
          <a:p>
            <a:r>
              <a:rPr lang="fr-FR" dirty="0"/>
              <a:t>Modifiez le style du titre</a:t>
            </a:r>
            <a:endParaRPr lang="en-US" dirty="0"/>
          </a:p>
        </p:txBody>
      </p:sp>
    </p:spTree>
    <p:extLst>
      <p:ext uri="{BB962C8B-B14F-4D97-AF65-F5344CB8AC3E}">
        <p14:creationId xmlns:p14="http://schemas.microsoft.com/office/powerpoint/2010/main" val="304651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13658" y="1537856"/>
            <a:ext cx="3301192" cy="4351338"/>
          </a:xfrm>
        </p:spPr>
        <p:txBody>
          <a:bodyPr/>
          <a:lstStyle>
            <a:lvl1pPr>
              <a:defRPr sz="2400"/>
            </a:lvl1pPr>
            <a:lvl2pPr>
              <a:defRPr sz="22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4981402" y="1537856"/>
            <a:ext cx="3301192" cy="4351338"/>
          </a:xfrm>
        </p:spPr>
        <p:txBody>
          <a:bodyPr/>
          <a:lstStyle>
            <a:lvl1pPr>
              <a:defRPr sz="2400"/>
            </a:lvl1pPr>
            <a:lvl2pPr>
              <a:defRPr sz="22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8" name="Title 1">
            <a:extLst>
              <a:ext uri="{FF2B5EF4-FFF2-40B4-BE49-F238E27FC236}">
                <a16:creationId xmlns:a16="http://schemas.microsoft.com/office/drawing/2014/main" id="{A049260C-DFCE-4742-A383-0E8E40516B43}"/>
              </a:ext>
            </a:extLst>
          </p:cNvPr>
          <p:cNvSpPr>
            <a:spLocks noGrp="1"/>
          </p:cNvSpPr>
          <p:nvPr>
            <p:ph type="title"/>
          </p:nvPr>
        </p:nvSpPr>
        <p:spPr>
          <a:xfrm>
            <a:off x="848331" y="149629"/>
            <a:ext cx="7662257" cy="888251"/>
          </a:xfrm>
        </p:spPr>
        <p:txBody>
          <a:bodyPr anchor="ctr" anchorCtr="0">
            <a:normAutofit/>
          </a:bodyPr>
          <a:lstStyle>
            <a:lvl1pPr>
              <a:defRPr sz="3000"/>
            </a:lvl1pPr>
          </a:lstStyle>
          <a:p>
            <a:r>
              <a:rPr lang="fr-FR" dirty="0"/>
              <a:t>Modifiez le style du titre</a:t>
            </a:r>
            <a:endParaRPr lang="en-US" dirty="0"/>
          </a:p>
        </p:txBody>
      </p:sp>
      <p:sp>
        <p:nvSpPr>
          <p:cNvPr id="9" name="Subtitle 2">
            <a:extLst>
              <a:ext uri="{FF2B5EF4-FFF2-40B4-BE49-F238E27FC236}">
                <a16:creationId xmlns:a16="http://schemas.microsoft.com/office/drawing/2014/main" id="{481FB95A-986F-409A-BA0C-DB98244D370D}"/>
              </a:ext>
            </a:extLst>
          </p:cNvPr>
          <p:cNvSpPr>
            <a:spLocks noGrp="1"/>
          </p:cNvSpPr>
          <p:nvPr>
            <p:ph type="subTitle" idx="10"/>
          </p:nvPr>
        </p:nvSpPr>
        <p:spPr>
          <a:xfrm>
            <a:off x="1250458" y="858838"/>
            <a:ext cx="7260129" cy="679018"/>
          </a:xfrm>
        </p:spPr>
        <p:txBody>
          <a:bodyPr>
            <a:normAutofit/>
          </a:bodyPr>
          <a:lstStyle>
            <a:lvl1pPr marL="0" indent="0" algn="l">
              <a:buNone/>
              <a:defRPr sz="20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17954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0458" y="1537856"/>
            <a:ext cx="3247723" cy="817594"/>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Content Placeholder 3"/>
          <p:cNvSpPr>
            <a:spLocks noGrp="1"/>
          </p:cNvSpPr>
          <p:nvPr>
            <p:ph sz="half" idx="2"/>
          </p:nvPr>
        </p:nvSpPr>
        <p:spPr>
          <a:xfrm>
            <a:off x="1250458" y="2355450"/>
            <a:ext cx="3247723" cy="3369393"/>
          </a:xfrm>
        </p:spPr>
        <p:txBody>
          <a:bodyPr/>
          <a:lstStyle>
            <a:lvl1pPr>
              <a:defRPr sz="2400"/>
            </a:lvl1pPr>
            <a:lvl2pPr>
              <a:defRPr sz="20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4986816" y="1537856"/>
            <a:ext cx="3263718" cy="817594"/>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Content Placeholder 5"/>
          <p:cNvSpPr>
            <a:spLocks noGrp="1"/>
          </p:cNvSpPr>
          <p:nvPr>
            <p:ph sz="quarter" idx="4"/>
          </p:nvPr>
        </p:nvSpPr>
        <p:spPr>
          <a:xfrm>
            <a:off x="4986816" y="2355450"/>
            <a:ext cx="3263718" cy="3369393"/>
          </a:xfrm>
        </p:spPr>
        <p:txBody>
          <a:bodyPr/>
          <a:lstStyle>
            <a:lvl1pPr>
              <a:defRPr sz="2400"/>
            </a:lvl1pPr>
            <a:lvl2pPr>
              <a:defRPr sz="20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0" name="Title 1">
            <a:extLst>
              <a:ext uri="{FF2B5EF4-FFF2-40B4-BE49-F238E27FC236}">
                <a16:creationId xmlns:a16="http://schemas.microsoft.com/office/drawing/2014/main" id="{B6FE5FF0-308D-4BEA-A2B8-273A1592040C}"/>
              </a:ext>
            </a:extLst>
          </p:cNvPr>
          <p:cNvSpPr>
            <a:spLocks noGrp="1"/>
          </p:cNvSpPr>
          <p:nvPr>
            <p:ph type="title"/>
          </p:nvPr>
        </p:nvSpPr>
        <p:spPr>
          <a:xfrm>
            <a:off x="848331" y="149629"/>
            <a:ext cx="7662257" cy="888251"/>
          </a:xfrm>
        </p:spPr>
        <p:txBody>
          <a:bodyPr anchor="ctr" anchorCtr="0">
            <a:normAutofit/>
          </a:bodyPr>
          <a:lstStyle>
            <a:lvl1pPr>
              <a:defRPr sz="3000"/>
            </a:lvl1pPr>
          </a:lstStyle>
          <a:p>
            <a:r>
              <a:rPr lang="fr-FR" dirty="0"/>
              <a:t>Modifiez le style du titre</a:t>
            </a:r>
            <a:endParaRPr lang="en-US" dirty="0"/>
          </a:p>
        </p:txBody>
      </p:sp>
      <p:sp>
        <p:nvSpPr>
          <p:cNvPr id="11" name="Subtitle 2">
            <a:extLst>
              <a:ext uri="{FF2B5EF4-FFF2-40B4-BE49-F238E27FC236}">
                <a16:creationId xmlns:a16="http://schemas.microsoft.com/office/drawing/2014/main" id="{4068979D-31F0-453F-A511-275008CD94FE}"/>
              </a:ext>
            </a:extLst>
          </p:cNvPr>
          <p:cNvSpPr>
            <a:spLocks noGrp="1"/>
          </p:cNvSpPr>
          <p:nvPr>
            <p:ph type="subTitle" idx="10"/>
          </p:nvPr>
        </p:nvSpPr>
        <p:spPr>
          <a:xfrm>
            <a:off x="1250458" y="858838"/>
            <a:ext cx="7260129" cy="679018"/>
          </a:xfrm>
        </p:spPr>
        <p:txBody>
          <a:bodyPr>
            <a:normAutofit/>
          </a:bodyPr>
          <a:lstStyle>
            <a:lvl1pPr marL="0" indent="0" algn="l">
              <a:buNone/>
              <a:defRPr sz="20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1651526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D72F5C4-C7B0-4DC4-859A-A0EF010A93C9}"/>
              </a:ext>
            </a:extLst>
          </p:cNvPr>
          <p:cNvSpPr>
            <a:spLocks noGrp="1"/>
          </p:cNvSpPr>
          <p:nvPr>
            <p:ph type="title"/>
          </p:nvPr>
        </p:nvSpPr>
        <p:spPr>
          <a:xfrm>
            <a:off x="848331" y="149629"/>
            <a:ext cx="7662257" cy="888251"/>
          </a:xfrm>
        </p:spPr>
        <p:txBody>
          <a:bodyPr anchor="ctr" anchorCtr="0">
            <a:normAutofit/>
          </a:bodyPr>
          <a:lstStyle>
            <a:lvl1pPr>
              <a:defRPr sz="3000"/>
            </a:lvl1pPr>
          </a:lstStyle>
          <a:p>
            <a:r>
              <a:rPr lang="fr-FR" dirty="0"/>
              <a:t>Modifiez le style du titre</a:t>
            </a:r>
            <a:endParaRPr lang="en-US" dirty="0"/>
          </a:p>
        </p:txBody>
      </p:sp>
    </p:spTree>
    <p:extLst>
      <p:ext uri="{BB962C8B-B14F-4D97-AF65-F5344CB8AC3E}">
        <p14:creationId xmlns:p14="http://schemas.microsoft.com/office/powerpoint/2010/main" val="752346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765405"/>
          </a:xfrm>
          <a:prstGeom prst="rect">
            <a:avLst/>
          </a:prstGeom>
        </p:spPr>
        <p:txBody>
          <a:bodyPr vert="horz" lIns="0" tIns="4680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628650" y="1424045"/>
            <a:ext cx="7886700" cy="2004955"/>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ZoneTexte 6">
            <a:extLst>
              <a:ext uri="{FF2B5EF4-FFF2-40B4-BE49-F238E27FC236}">
                <a16:creationId xmlns:a16="http://schemas.microsoft.com/office/drawing/2014/main" id="{3C90DFE6-3B65-4C64-B5B5-2DEEB26F8551}"/>
              </a:ext>
            </a:extLst>
          </p:cNvPr>
          <p:cNvSpPr txBox="1"/>
          <p:nvPr userDrawn="1"/>
        </p:nvSpPr>
        <p:spPr>
          <a:xfrm>
            <a:off x="7000352" y="6517032"/>
            <a:ext cx="2088931" cy="276999"/>
          </a:xfrm>
          <a:prstGeom prst="rect">
            <a:avLst/>
          </a:prstGeom>
          <a:noFill/>
        </p:spPr>
        <p:txBody>
          <a:bodyPr wrap="square" rtlCol="0">
            <a:spAutoFit/>
          </a:bodyPr>
          <a:lstStyle/>
          <a:p>
            <a:pPr algn="r"/>
            <a:r>
              <a:rPr lang="fr-FR" sz="1200" b="0" dirty="0">
                <a:solidFill>
                  <a:srgbClr val="00A3A6"/>
                </a:solidFill>
                <a:latin typeface="Raleway" panose="020B0503030101060003" pitchFamily="34" charset="0"/>
              </a:rPr>
              <a:t>p. </a:t>
            </a:r>
            <a:fld id="{10B4F56D-375A-4CA4-ABA3-E73F3ECBB440}" type="slidenum">
              <a:rPr lang="fr-FR" sz="1200" b="0" smtClean="0">
                <a:solidFill>
                  <a:srgbClr val="00A3A6"/>
                </a:solidFill>
                <a:latin typeface="Raleway" panose="020B0503030101060003" pitchFamily="34" charset="0"/>
              </a:rPr>
              <a:pPr algn="r"/>
              <a:t>‹N°›</a:t>
            </a:fld>
            <a:endParaRPr lang="fr-FR" sz="1200" b="0" dirty="0">
              <a:solidFill>
                <a:srgbClr val="00A3A6"/>
              </a:solidFill>
              <a:latin typeface="Raleway" panose="020B0503030101060003" pitchFamily="34" charset="0"/>
            </a:endParaRPr>
          </a:p>
        </p:txBody>
      </p:sp>
    </p:spTree>
    <p:extLst>
      <p:ext uri="{BB962C8B-B14F-4D97-AF65-F5344CB8AC3E}">
        <p14:creationId xmlns:p14="http://schemas.microsoft.com/office/powerpoint/2010/main" val="176747766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63" r:id="rId3"/>
    <p:sldLayoutId id="2147483661" r:id="rId4"/>
    <p:sldLayoutId id="2147483662" r:id="rId5"/>
    <p:sldLayoutId id="2147483674"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marL="457200" indent="-457200" algn="l" defTabSz="914400" rtl="0" eaLnBrk="1" latinLnBrk="0" hangingPunct="1">
        <a:lnSpc>
          <a:spcPct val="90000"/>
        </a:lnSpc>
        <a:spcBef>
          <a:spcPct val="0"/>
        </a:spcBef>
        <a:buSzPct val="125000"/>
        <a:buFontTx/>
        <a:buBlip>
          <a:blip r:embed="rId16"/>
        </a:buBlip>
        <a:defRPr sz="3000" b="1" kern="1200">
          <a:solidFill>
            <a:srgbClr val="00A3A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rgbClr val="00A3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016/j.envsoft.2019.04.004" TargetMode="External"/><Relationship Id="rId2" Type="http://schemas.openxmlformats.org/officeDocument/2006/relationships/hyperlink" Target="https://doi.org/10.1016/j.wasman.2021.08.020" TargetMode="External"/><Relationship Id="rId1" Type="http://schemas.openxmlformats.org/officeDocument/2006/relationships/slideLayout" Target="../slideLayouts/slideLayout5.xml"/><Relationship Id="rId4" Type="http://schemas.openxmlformats.org/officeDocument/2006/relationships/hyperlink" Target="https://doi.org/10.1007/s42729-022-00853-5"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DAD651C9-32F6-424D-94A4-14C1A2CC64BF}"/>
              </a:ext>
            </a:extLst>
          </p:cNvPr>
          <p:cNvSpPr>
            <a:spLocks noGrp="1"/>
          </p:cNvSpPr>
          <p:nvPr>
            <p:ph type="ctrTitle"/>
          </p:nvPr>
        </p:nvSpPr>
        <p:spPr>
          <a:xfrm>
            <a:off x="704849" y="2188967"/>
            <a:ext cx="7791451" cy="1761639"/>
          </a:xfrm>
        </p:spPr>
        <p:txBody>
          <a:bodyPr>
            <a:normAutofit/>
          </a:bodyPr>
          <a:lstStyle/>
          <a:p>
            <a:pPr algn="ctr"/>
            <a:r>
              <a:rPr lang="fr-FR" dirty="0"/>
              <a:t>Stockage de carbone et cultures intermédiaires à vocation énergétique</a:t>
            </a:r>
          </a:p>
        </p:txBody>
      </p:sp>
      <p:sp>
        <p:nvSpPr>
          <p:cNvPr id="11" name="Sous-titre 10">
            <a:extLst>
              <a:ext uri="{FF2B5EF4-FFF2-40B4-BE49-F238E27FC236}">
                <a16:creationId xmlns:a16="http://schemas.microsoft.com/office/drawing/2014/main" id="{9083EFA4-1D53-4E37-B8DB-06ED2B197975}"/>
              </a:ext>
            </a:extLst>
          </p:cNvPr>
          <p:cNvSpPr>
            <a:spLocks noGrp="1"/>
          </p:cNvSpPr>
          <p:nvPr>
            <p:ph type="subTitle" idx="1"/>
          </p:nvPr>
        </p:nvSpPr>
        <p:spPr>
          <a:xfrm>
            <a:off x="428625" y="3508751"/>
            <a:ext cx="8467725" cy="1524000"/>
          </a:xfrm>
        </p:spPr>
        <p:txBody>
          <a:bodyPr>
            <a:normAutofit lnSpcReduction="10000"/>
          </a:bodyPr>
          <a:lstStyle/>
          <a:p>
            <a:pPr algn="ctr"/>
            <a:r>
              <a:rPr lang="fr-FR" sz="2000" dirty="0"/>
              <a:t>Florent Levavasseur*, Patrice Kouakou, Julie Constantin, Romain Cresson, Fabien Ferchaud, Romain Girault, Vincent Jean-Baptiste, Hélène Lagrange, Sylvain </a:t>
            </a:r>
            <a:r>
              <a:rPr lang="fr-FR" sz="2000" dirty="0" err="1"/>
              <a:t>Marsac</a:t>
            </a:r>
            <a:r>
              <a:rPr lang="fr-FR" sz="2000" dirty="0"/>
              <a:t>, Sylvain Pellerin, </a:t>
            </a:r>
            <a:r>
              <a:rPr lang="fr-FR" sz="2000" u="sng" dirty="0"/>
              <a:t>Sabine Houot</a:t>
            </a:r>
            <a:r>
              <a:rPr lang="fr-FR" sz="2000" dirty="0"/>
              <a:t>*</a:t>
            </a:r>
          </a:p>
          <a:p>
            <a:pPr algn="ctr"/>
            <a:endParaRPr lang="fr-FR" sz="2000" dirty="0"/>
          </a:p>
          <a:p>
            <a:pPr algn="ctr"/>
            <a:r>
              <a:rPr lang="fr-FR" sz="1600" dirty="0"/>
              <a:t>* INRAE, UMR ECOSYS, </a:t>
            </a:r>
            <a:r>
              <a:rPr lang="fr-FR" sz="1600" dirty="0" err="1"/>
              <a:t>Thiverval</a:t>
            </a:r>
            <a:r>
              <a:rPr lang="fr-FR" sz="1600" dirty="0"/>
              <a:t>-Grignon, France</a:t>
            </a:r>
          </a:p>
        </p:txBody>
      </p:sp>
      <p:sp>
        <p:nvSpPr>
          <p:cNvPr id="13" name="Sous-titre 10">
            <a:extLst>
              <a:ext uri="{FF2B5EF4-FFF2-40B4-BE49-F238E27FC236}">
                <a16:creationId xmlns:a16="http://schemas.microsoft.com/office/drawing/2014/main" id="{9083EFA4-1D53-4E37-B8DB-06ED2B197975}"/>
              </a:ext>
            </a:extLst>
          </p:cNvPr>
          <p:cNvSpPr txBox="1">
            <a:spLocks/>
          </p:cNvSpPr>
          <p:nvPr/>
        </p:nvSpPr>
        <p:spPr>
          <a:xfrm>
            <a:off x="257175" y="1314451"/>
            <a:ext cx="8543926" cy="94297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27566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fr-FR" sz="2200" dirty="0" err="1"/>
              <a:t>Wébinaire</a:t>
            </a:r>
            <a:r>
              <a:rPr lang="fr-FR" sz="2200" dirty="0"/>
              <a:t> APCA - GRDF, 20/06/2022</a:t>
            </a:r>
          </a:p>
        </p:txBody>
      </p:sp>
    </p:spTree>
    <p:extLst>
      <p:ext uri="{BB962C8B-B14F-4D97-AF65-F5344CB8AC3E}">
        <p14:creationId xmlns:p14="http://schemas.microsoft.com/office/powerpoint/2010/main" val="3271722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80975" y="986118"/>
            <a:ext cx="8820150" cy="5586131"/>
          </a:xfrm>
        </p:spPr>
        <p:txBody>
          <a:bodyPr>
            <a:normAutofit fontScale="92500" lnSpcReduction="20000"/>
          </a:bodyPr>
          <a:lstStyle/>
          <a:p>
            <a:r>
              <a:rPr lang="fr-FR" sz="2000" dirty="0"/>
              <a:t>Levavasseur F., Kouakou P., Constantin J., Cresson R., Ferchaud F., Girault R., Jean-Baptiste V., Lagrange H., </a:t>
            </a:r>
            <a:r>
              <a:rPr lang="fr-FR" sz="2000" dirty="0" err="1"/>
              <a:t>Marsac</a:t>
            </a:r>
            <a:r>
              <a:rPr lang="fr-FR" sz="2000" dirty="0"/>
              <a:t> S., Pellerin S., Houot S. </a:t>
            </a:r>
            <a:r>
              <a:rPr lang="en-US" sz="2000" dirty="0"/>
              <a:t>Energy cover crops for biogas production increase soil organic carbon stocks: a modeling approach. Submitted in Global Change Biology – Bioenergy</a:t>
            </a:r>
          </a:p>
          <a:p>
            <a:endParaRPr lang="en-US" sz="2000" dirty="0"/>
          </a:p>
          <a:p>
            <a:r>
              <a:rPr lang="en-US" sz="2000" dirty="0" err="1"/>
              <a:t>Bareha</a:t>
            </a:r>
            <a:r>
              <a:rPr lang="en-US" sz="2000" dirty="0"/>
              <a:t>, Y., </a:t>
            </a:r>
            <a:r>
              <a:rPr lang="en-US" sz="2000" dirty="0" err="1"/>
              <a:t>Affes</a:t>
            </a:r>
            <a:r>
              <a:rPr lang="en-US" sz="2000" dirty="0"/>
              <a:t>, R., Moinard, V., Buffet, J., &amp; Girault, R. (2021). A simple mass balance tool to predict carbon and nitrogen fluxes in anaerobic digestion systems. Waste Management, 135, 47–59. </a:t>
            </a:r>
            <a:r>
              <a:rPr lang="en-US" sz="2000" dirty="0">
                <a:hlinkClick r:id="rId2"/>
              </a:rPr>
              <a:t>https://doi.org/10.1016/j.wasman.2021.08.020</a:t>
            </a:r>
            <a:endParaRPr lang="en-US" sz="2000" dirty="0"/>
          </a:p>
          <a:p>
            <a:r>
              <a:rPr lang="en-US" sz="2000" dirty="0"/>
              <a:t>Clivot, H., Mouny, J.-C., Duparque, A., Dinh, J.-L., </a:t>
            </a:r>
            <a:r>
              <a:rPr lang="en-US" sz="2000" dirty="0" err="1"/>
              <a:t>Denoroy</a:t>
            </a:r>
            <a:r>
              <a:rPr lang="en-US" sz="2000" dirty="0"/>
              <a:t>, P., Houot, S., </a:t>
            </a:r>
            <a:r>
              <a:rPr lang="en-US" sz="2000" dirty="0" err="1"/>
              <a:t>Vertès</a:t>
            </a:r>
            <a:r>
              <a:rPr lang="en-US" sz="2000" dirty="0"/>
              <a:t>, F., </a:t>
            </a:r>
            <a:r>
              <a:rPr lang="en-US" sz="2000" dirty="0" err="1"/>
              <a:t>Trochard</a:t>
            </a:r>
            <a:r>
              <a:rPr lang="en-US" sz="2000" dirty="0"/>
              <a:t>, R., </a:t>
            </a:r>
            <a:r>
              <a:rPr lang="en-US" sz="2000" dirty="0" err="1"/>
              <a:t>Bouthier</a:t>
            </a:r>
            <a:r>
              <a:rPr lang="en-US" sz="2000" dirty="0"/>
              <a:t>, A., Sagot, S., &amp; Mary, B. (2019). Modeling soil organic carbon evolution in long-term arable experiments with AMG model. Environmental Modelling &amp; Software, 118, 99–113. </a:t>
            </a:r>
            <a:r>
              <a:rPr lang="en-US" sz="2000" dirty="0">
                <a:hlinkClick r:id="rId3"/>
              </a:rPr>
              <a:t>https://doi.org/10.1016/j.envsoft.2019.04.004</a:t>
            </a:r>
            <a:endParaRPr lang="en-US" sz="2000" dirty="0"/>
          </a:p>
          <a:p>
            <a:r>
              <a:rPr lang="en-US" sz="2000" dirty="0"/>
              <a:t>Launay C., Houot S., Frédéric S., Girault R., Levavasseur F., </a:t>
            </a:r>
            <a:r>
              <a:rPr lang="en-US" sz="2000" dirty="0" err="1"/>
              <a:t>Marsac</a:t>
            </a:r>
            <a:r>
              <a:rPr lang="en-US" sz="2000" dirty="0"/>
              <a:t> S., Constantin J., 2022. Incorporating energy cover crops for biogas production into agricultural systems: benefits and environmental impacts. A review. Accepted in Agronomy for Sustainable Development</a:t>
            </a:r>
          </a:p>
          <a:p>
            <a:r>
              <a:rPr lang="en-US" sz="2000" dirty="0"/>
              <a:t>Levavasseur F., Le Roux C., Kouakou P., Jean-Baptiste V., Houot S., 2022. High Nitrogen Availability but Limited Potential Carbon Storage in Anaerobic </a:t>
            </a:r>
            <a:r>
              <a:rPr lang="en-US" sz="2000" dirty="0" err="1"/>
              <a:t>Digestates</a:t>
            </a:r>
            <a:r>
              <a:rPr lang="en-US" sz="2000" dirty="0"/>
              <a:t> from Cover Crops. Journal of Soil Science and Plant Nutrition. </a:t>
            </a:r>
            <a:r>
              <a:rPr lang="en-US" sz="2000" dirty="0">
                <a:hlinkClick r:id="rId4"/>
              </a:rPr>
              <a:t>https://doi.org/10.1007/s42729-022-00853-5</a:t>
            </a:r>
            <a:r>
              <a:rPr lang="en-US" sz="2000" dirty="0"/>
              <a:t>.</a:t>
            </a:r>
          </a:p>
          <a:p>
            <a:endParaRPr lang="en-US" sz="2000" dirty="0"/>
          </a:p>
          <a:p>
            <a:endParaRPr lang="fr-FR" sz="2000" dirty="0"/>
          </a:p>
          <a:p>
            <a:endParaRPr lang="fr-FR" sz="2000" dirty="0"/>
          </a:p>
          <a:p>
            <a:endParaRPr lang="fr-FR" sz="1800" dirty="0"/>
          </a:p>
          <a:p>
            <a:endParaRPr lang="fr-FR" sz="2000" dirty="0"/>
          </a:p>
        </p:txBody>
      </p:sp>
      <p:sp>
        <p:nvSpPr>
          <p:cNvPr id="3" name="Titre 2"/>
          <p:cNvSpPr>
            <a:spLocks noGrp="1"/>
          </p:cNvSpPr>
          <p:nvPr>
            <p:ph type="title"/>
          </p:nvPr>
        </p:nvSpPr>
        <p:spPr/>
        <p:txBody>
          <a:bodyPr/>
          <a:lstStyle/>
          <a:p>
            <a:r>
              <a:rPr lang="fr-FR" dirty="0"/>
              <a:t>Merci de votre attention</a:t>
            </a:r>
          </a:p>
        </p:txBody>
      </p:sp>
    </p:spTree>
    <p:extLst>
      <p:ext uri="{BB962C8B-B14F-4D97-AF65-F5344CB8AC3E}">
        <p14:creationId xmlns:p14="http://schemas.microsoft.com/office/powerpoint/2010/main" val="2521200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80975" y="742713"/>
            <a:ext cx="8820150" cy="6069106"/>
          </a:xfrm>
        </p:spPr>
        <p:txBody>
          <a:bodyPr>
            <a:normAutofit fontScale="92500" lnSpcReduction="10000"/>
          </a:bodyPr>
          <a:lstStyle/>
          <a:p>
            <a:pPr>
              <a:spcAft>
                <a:spcPts val="600"/>
              </a:spcAft>
            </a:pPr>
            <a:r>
              <a:rPr lang="fr-FR" sz="2000" dirty="0"/>
              <a:t>Cultures intermédiaires à vocation énergétique (CIVE) = potentiel important pour la  méthanisation </a:t>
            </a:r>
            <a:r>
              <a:rPr lang="fr-FR" sz="1800" i="1" dirty="0">
                <a:solidFill>
                  <a:schemeClr val="bg1">
                    <a:lumMod val="65000"/>
                  </a:schemeClr>
                </a:solidFill>
              </a:rPr>
              <a:t>(</a:t>
            </a:r>
            <a:r>
              <a:rPr lang="fr-FR" sz="1800" i="1" dirty="0" err="1">
                <a:solidFill>
                  <a:schemeClr val="bg1">
                    <a:lumMod val="65000"/>
                  </a:schemeClr>
                </a:solidFill>
              </a:rPr>
              <a:t>Ademe</a:t>
            </a:r>
            <a:r>
              <a:rPr lang="fr-FR" sz="1800" i="1" dirty="0">
                <a:solidFill>
                  <a:schemeClr val="bg1">
                    <a:lumMod val="65000"/>
                  </a:schemeClr>
                </a:solidFill>
              </a:rPr>
              <a:t>, 2018)</a:t>
            </a:r>
            <a:r>
              <a:rPr lang="fr-FR" sz="2000" dirty="0"/>
              <a:t>, sans concurrencer la production alimentaire</a:t>
            </a:r>
          </a:p>
          <a:p>
            <a:pPr>
              <a:spcAft>
                <a:spcPts val="600"/>
              </a:spcAft>
            </a:pPr>
            <a:endParaRPr lang="fr-FR" sz="2000" dirty="0"/>
          </a:p>
          <a:p>
            <a:pPr>
              <a:spcAft>
                <a:spcPts val="600"/>
              </a:spcAft>
            </a:pPr>
            <a:endParaRPr lang="fr-FR" sz="2000" dirty="0"/>
          </a:p>
          <a:p>
            <a:pPr>
              <a:spcAft>
                <a:spcPts val="600"/>
              </a:spcAft>
            </a:pPr>
            <a:r>
              <a:rPr lang="fr-FR" sz="2000" dirty="0"/>
              <a:t>Conduite de la culture en général intensifiée par rapport à un couvert non récolté pour </a:t>
            </a:r>
            <a:r>
              <a:rPr lang="fr-FR" sz="2000" dirty="0">
                <a:latin typeface="Calibri" panose="020F0502020204030204" pitchFamily="34" charset="0"/>
                <a:cs typeface="Calibri" panose="020F0502020204030204" pitchFamily="34" charset="0"/>
              </a:rPr>
              <a:t>↗ production de biomasse </a:t>
            </a:r>
            <a:r>
              <a:rPr lang="fr-FR" sz="2000" dirty="0"/>
              <a:t>: fertilisation, protection phytosanitaire, période de culture allongée…</a:t>
            </a:r>
          </a:p>
          <a:p>
            <a:pPr>
              <a:spcAft>
                <a:spcPts val="600"/>
              </a:spcAft>
            </a:pPr>
            <a:r>
              <a:rPr lang="fr-FR" sz="2000" dirty="0"/>
              <a:t>Interrogation sur les effets agro-environnementaux de l’insertion des CIVE dans les systèmes de culture </a:t>
            </a:r>
            <a:r>
              <a:rPr lang="fr-FR" sz="1800" i="1" dirty="0">
                <a:solidFill>
                  <a:schemeClr val="bg1">
                    <a:lumMod val="65000"/>
                  </a:schemeClr>
                </a:solidFill>
              </a:rPr>
              <a:t>(Launay et al., 2022), </a:t>
            </a:r>
            <a:r>
              <a:rPr lang="fr-FR" sz="2000" dirty="0"/>
              <a:t>notamment le C du sol :</a:t>
            </a:r>
          </a:p>
          <a:p>
            <a:pPr lvl="1">
              <a:spcAft>
                <a:spcPts val="600"/>
              </a:spcAft>
            </a:pPr>
            <a:r>
              <a:rPr lang="fr-FR" sz="1800" dirty="0">
                <a:latin typeface="Calibri" panose="020F0502020204030204" pitchFamily="34" charset="0"/>
                <a:cs typeface="Calibri" panose="020F0502020204030204" pitchFamily="34" charset="0"/>
              </a:rPr>
              <a:t>↗</a:t>
            </a:r>
            <a:r>
              <a:rPr lang="fr-FR" sz="1800" dirty="0"/>
              <a:t> de la production de biomasse aérienne et racinaire, mais biomasse aérienne exportée</a:t>
            </a:r>
          </a:p>
          <a:p>
            <a:pPr lvl="1">
              <a:spcAft>
                <a:spcPts val="600"/>
              </a:spcAft>
            </a:pPr>
            <a:r>
              <a:rPr lang="fr-FR" sz="1800" dirty="0"/>
              <a:t>Majorité du C exporté via le biogaz</a:t>
            </a:r>
          </a:p>
          <a:p>
            <a:pPr lvl="1">
              <a:spcAft>
                <a:spcPts val="600"/>
              </a:spcAft>
            </a:pPr>
            <a:r>
              <a:rPr lang="fr-FR" sz="1800" dirty="0"/>
              <a:t>Une partie du C restitué sous forme de digestat, avec une + forte stabilisation du C que la biomasse végétale brute </a:t>
            </a:r>
            <a:r>
              <a:rPr lang="fr-FR" sz="1800" i="1" dirty="0">
                <a:solidFill>
                  <a:schemeClr val="bg1">
                    <a:lumMod val="65000"/>
                  </a:schemeClr>
                </a:solidFill>
              </a:rPr>
              <a:t>(Levavasseur et al., 2022)</a:t>
            </a:r>
            <a:endParaRPr lang="fr-FR" sz="1800" dirty="0"/>
          </a:p>
          <a:p>
            <a:pPr marL="0" indent="0">
              <a:spcAft>
                <a:spcPts val="600"/>
              </a:spcAft>
              <a:buNone/>
            </a:pPr>
            <a:r>
              <a:rPr lang="fr-FR" sz="2000" dirty="0">
                <a:solidFill>
                  <a:srgbClr val="FF0000"/>
                </a:solidFill>
                <a:latin typeface="Calibri" panose="020F0502020204030204" pitchFamily="34" charset="0"/>
                <a:cs typeface="Calibri" panose="020F0502020204030204" pitchFamily="34" charset="0"/>
              </a:rPr>
              <a:t>→ </a:t>
            </a:r>
            <a:r>
              <a:rPr lang="fr-FR" sz="2000" dirty="0">
                <a:solidFill>
                  <a:srgbClr val="FF0000"/>
                </a:solidFill>
              </a:rPr>
              <a:t>Projet CARBOCIMS : Quelle différence de stockage de carbone entre un système de culture avec CIVE et retour de digestat et un système sans CIVE ni digestat (sol nu ou culture intermédiaire non récoltée) ? </a:t>
            </a:r>
          </a:p>
          <a:p>
            <a:pPr marL="0" indent="0">
              <a:spcAft>
                <a:spcPts val="600"/>
              </a:spcAft>
              <a:buNone/>
            </a:pPr>
            <a:r>
              <a:rPr lang="fr-FR" sz="2000" dirty="0"/>
              <a:t>Pour une diversité de contextes pédoclimatiques et de systèmes de culture</a:t>
            </a:r>
          </a:p>
        </p:txBody>
      </p:sp>
      <p:sp>
        <p:nvSpPr>
          <p:cNvPr id="3" name="Titre 2"/>
          <p:cNvSpPr>
            <a:spLocks noGrp="1"/>
          </p:cNvSpPr>
          <p:nvPr>
            <p:ph type="title"/>
          </p:nvPr>
        </p:nvSpPr>
        <p:spPr/>
        <p:txBody>
          <a:bodyPr/>
          <a:lstStyle/>
          <a:p>
            <a:r>
              <a:rPr lang="fr-FR" dirty="0"/>
              <a:t>Contexte du projet</a:t>
            </a:r>
          </a:p>
        </p:txBody>
      </p:sp>
      <p:pic>
        <p:nvPicPr>
          <p:cNvPr id="4" name="Image 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25540" b="35037"/>
          <a:stretch/>
        </p:blipFill>
        <p:spPr>
          <a:xfrm>
            <a:off x="2314689" y="1426802"/>
            <a:ext cx="3960440" cy="877454"/>
          </a:xfrm>
          <a:prstGeom prst="rect">
            <a:avLst/>
          </a:prstGeom>
        </p:spPr>
      </p:pic>
      <p:sp>
        <p:nvSpPr>
          <p:cNvPr id="5" name="ZoneTexte 4"/>
          <p:cNvSpPr txBox="1"/>
          <p:nvPr/>
        </p:nvSpPr>
        <p:spPr>
          <a:xfrm>
            <a:off x="4576763" y="1996479"/>
            <a:ext cx="2808312" cy="307777"/>
          </a:xfrm>
          <a:prstGeom prst="rect">
            <a:avLst/>
          </a:prstGeom>
          <a:noFill/>
        </p:spPr>
        <p:txBody>
          <a:bodyPr wrap="square" rtlCol="0">
            <a:spAutoFit/>
          </a:bodyPr>
          <a:lstStyle/>
          <a:p>
            <a:pPr algn="r"/>
            <a:r>
              <a:rPr lang="fr-FR" sz="1400" i="1" dirty="0">
                <a:solidFill>
                  <a:schemeClr val="bg1">
                    <a:lumMod val="65000"/>
                  </a:schemeClr>
                </a:solidFill>
              </a:rPr>
              <a:t>web-agri.fr</a:t>
            </a:r>
          </a:p>
        </p:txBody>
      </p:sp>
    </p:spTree>
    <p:extLst>
      <p:ext uri="{BB962C8B-B14F-4D97-AF65-F5344CB8AC3E}">
        <p14:creationId xmlns:p14="http://schemas.microsoft.com/office/powerpoint/2010/main" val="915403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514350" indent="-514350">
              <a:spcAft>
                <a:spcPts val="600"/>
              </a:spcAft>
              <a:buFont typeface="+mj-lt"/>
              <a:buAutoNum type="arabicParenR"/>
            </a:pPr>
            <a:r>
              <a:rPr lang="fr-FR" sz="2000" dirty="0"/>
              <a:t>Définition de cas types à simuler, avec ou sans CIVE</a:t>
            </a:r>
          </a:p>
          <a:p>
            <a:pPr marL="514350" indent="-514350">
              <a:spcAft>
                <a:spcPts val="600"/>
              </a:spcAft>
              <a:buFont typeface="+mj-lt"/>
              <a:buAutoNum type="arabicParenR"/>
            </a:pPr>
            <a:r>
              <a:rPr lang="fr-FR" sz="2000" dirty="0"/>
              <a:t>Estimation des entrées de C :</a:t>
            </a:r>
          </a:p>
          <a:p>
            <a:pPr lvl="1">
              <a:spcAft>
                <a:spcPts val="600"/>
              </a:spcAft>
            </a:pPr>
            <a:r>
              <a:rPr lang="fr-FR" sz="1800" dirty="0"/>
              <a:t>Par les couverts, résidus de cultures, racines à partir des rendements et de coefficients issus de la littérature</a:t>
            </a:r>
          </a:p>
          <a:p>
            <a:pPr lvl="1">
              <a:spcAft>
                <a:spcPts val="600"/>
              </a:spcAft>
            </a:pPr>
            <a:r>
              <a:rPr lang="fr-FR" sz="1800" dirty="0"/>
              <a:t>Par le digestat grâce au modèle Sys-</a:t>
            </a:r>
            <a:r>
              <a:rPr lang="fr-FR" sz="1800" dirty="0" err="1"/>
              <a:t>Métha</a:t>
            </a:r>
            <a:r>
              <a:rPr lang="fr-FR" sz="1800" dirty="0"/>
              <a:t> qui estime le C des CIVE restant après méthanisation</a:t>
            </a:r>
          </a:p>
          <a:p>
            <a:pPr marL="514350" indent="-514350">
              <a:spcAft>
                <a:spcPts val="600"/>
              </a:spcAft>
              <a:buFont typeface="+mj-lt"/>
              <a:buAutoNum type="arabicParenR"/>
            </a:pPr>
            <a:r>
              <a:rPr lang="fr-FR" sz="2000" dirty="0"/>
              <a:t>Simulation de l’évolution des stocks de C avec AMG (0-25 cm à 30 ans)</a:t>
            </a:r>
          </a:p>
          <a:p>
            <a:endParaRPr lang="fr-FR" sz="2000" dirty="0"/>
          </a:p>
        </p:txBody>
      </p:sp>
      <p:sp>
        <p:nvSpPr>
          <p:cNvPr id="3" name="Titre 2"/>
          <p:cNvSpPr>
            <a:spLocks noGrp="1"/>
          </p:cNvSpPr>
          <p:nvPr>
            <p:ph type="title"/>
          </p:nvPr>
        </p:nvSpPr>
        <p:spPr/>
        <p:txBody>
          <a:bodyPr/>
          <a:lstStyle/>
          <a:p>
            <a:r>
              <a:rPr lang="fr-FR" dirty="0"/>
              <a:t>Méthodes : approche par modélisation</a:t>
            </a:r>
          </a:p>
        </p:txBody>
      </p:sp>
      <p:pic>
        <p:nvPicPr>
          <p:cNvPr id="4" name="Image 3"/>
          <p:cNvPicPr>
            <a:picLocks noChangeAspect="1"/>
          </p:cNvPicPr>
          <p:nvPr/>
        </p:nvPicPr>
        <p:blipFill>
          <a:blip r:embed="rId2"/>
          <a:stretch>
            <a:fillRect/>
          </a:stretch>
        </p:blipFill>
        <p:spPr>
          <a:xfrm>
            <a:off x="800410" y="3901637"/>
            <a:ext cx="6619565" cy="2789956"/>
          </a:xfrm>
          <a:prstGeom prst="rect">
            <a:avLst/>
          </a:prstGeom>
        </p:spPr>
      </p:pic>
      <p:sp>
        <p:nvSpPr>
          <p:cNvPr id="10" name="ZoneTexte 9"/>
          <p:cNvSpPr txBox="1"/>
          <p:nvPr/>
        </p:nvSpPr>
        <p:spPr>
          <a:xfrm>
            <a:off x="6194326" y="6282673"/>
            <a:ext cx="4032448" cy="523220"/>
          </a:xfrm>
          <a:prstGeom prst="rect">
            <a:avLst/>
          </a:prstGeom>
          <a:noFill/>
        </p:spPr>
        <p:txBody>
          <a:bodyPr wrap="square" rtlCol="0">
            <a:spAutoFit/>
          </a:bodyPr>
          <a:lstStyle/>
          <a:p>
            <a:r>
              <a:rPr lang="fr-FR" sz="1400" i="1" dirty="0"/>
              <a:t>AMG </a:t>
            </a:r>
            <a:r>
              <a:rPr lang="fr-FR" sz="1400" i="1" dirty="0">
                <a:solidFill>
                  <a:schemeClr val="bg1">
                    <a:lumMod val="65000"/>
                  </a:schemeClr>
                </a:solidFill>
              </a:rPr>
              <a:t>(Clivot et al., 2019)</a:t>
            </a:r>
          </a:p>
          <a:p>
            <a:r>
              <a:rPr lang="fr-FR" sz="1400" i="1" dirty="0" err="1"/>
              <a:t>SysMétha</a:t>
            </a:r>
            <a:r>
              <a:rPr lang="fr-FR" sz="1400" i="1" dirty="0"/>
              <a:t> </a:t>
            </a:r>
            <a:r>
              <a:rPr lang="fr-FR" sz="1400" i="1" dirty="0">
                <a:solidFill>
                  <a:schemeClr val="bg1">
                    <a:lumMod val="65000"/>
                  </a:schemeClr>
                </a:solidFill>
              </a:rPr>
              <a:t>(</a:t>
            </a:r>
            <a:r>
              <a:rPr lang="fr-FR" sz="1400" i="1" dirty="0" err="1">
                <a:solidFill>
                  <a:schemeClr val="bg1">
                    <a:lumMod val="65000"/>
                  </a:schemeClr>
                </a:solidFill>
              </a:rPr>
              <a:t>Bareha</a:t>
            </a:r>
            <a:r>
              <a:rPr lang="fr-FR" sz="1400" i="1" dirty="0">
                <a:solidFill>
                  <a:schemeClr val="bg1">
                    <a:lumMod val="65000"/>
                  </a:schemeClr>
                </a:solidFill>
              </a:rPr>
              <a:t> et al., 2021)</a:t>
            </a:r>
          </a:p>
        </p:txBody>
      </p:sp>
    </p:spTree>
    <p:extLst>
      <p:ext uri="{BB962C8B-B14F-4D97-AF65-F5344CB8AC3E}">
        <p14:creationId xmlns:p14="http://schemas.microsoft.com/office/powerpoint/2010/main" val="1917490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457200" indent="-457200">
              <a:buFont typeface="+mj-lt"/>
              <a:buAutoNum type="arabicParenR"/>
            </a:pPr>
            <a:r>
              <a:rPr lang="fr-FR" sz="2000" dirty="0"/>
              <a:t>Cas types définis par grande région française, par expertise et/ou enquêtes</a:t>
            </a:r>
          </a:p>
          <a:p>
            <a:pPr lvl="1"/>
            <a:r>
              <a:rPr lang="fr-FR" sz="1800" dirty="0"/>
              <a:t>type de sol et propriétés (argile, pH…), climat moyen annuel, rotation et rendements associés, gestion des pailles, travail du sol, irrigation </a:t>
            </a:r>
          </a:p>
          <a:p>
            <a:pPr lvl="1"/>
            <a:r>
              <a:rPr lang="fr-FR" sz="1800" dirty="0"/>
              <a:t> deux scénarios de couverts pour </a:t>
            </a:r>
            <a:r>
              <a:rPr lang="fr-FR" sz="1800" b="1" u="sng" dirty="0"/>
              <a:t>une</a:t>
            </a:r>
            <a:r>
              <a:rPr lang="fr-FR" sz="1800" dirty="0"/>
              <a:t> </a:t>
            </a:r>
            <a:r>
              <a:rPr lang="fr-FR" sz="1800" dirty="0" err="1"/>
              <a:t>interculture</a:t>
            </a:r>
            <a:r>
              <a:rPr lang="fr-FR" sz="1800" dirty="0"/>
              <a:t> sur la rotation :</a:t>
            </a:r>
          </a:p>
          <a:p>
            <a:pPr lvl="2"/>
            <a:r>
              <a:rPr lang="fr-FR" sz="1400" dirty="0"/>
              <a:t>Sans méthanisation : </a:t>
            </a:r>
            <a:r>
              <a:rPr lang="fr-FR" sz="1400" dirty="0" err="1"/>
              <a:t>interculture</a:t>
            </a:r>
            <a:r>
              <a:rPr lang="fr-FR" sz="1400" dirty="0"/>
              <a:t> nue ou couvert non récolté (type et production de biomasse associée)</a:t>
            </a:r>
          </a:p>
          <a:p>
            <a:pPr lvl="2"/>
            <a:r>
              <a:rPr lang="fr-FR" sz="1400" dirty="0"/>
              <a:t>Avec méthanisation : CIVE (type et rendement associé)</a:t>
            </a:r>
          </a:p>
          <a:p>
            <a:pPr lvl="1"/>
            <a:r>
              <a:rPr lang="fr-FR" sz="1800" dirty="0"/>
              <a:t>Insertion de la CIVE sans modification de la rotation, mais perte de rendement de la culture suivant CIVE d’hiver pour des rendements de CIVE &gt; 5 t MS/ha</a:t>
            </a:r>
          </a:p>
        </p:txBody>
      </p:sp>
      <p:sp>
        <p:nvSpPr>
          <p:cNvPr id="3" name="Titre 2"/>
          <p:cNvSpPr>
            <a:spLocks noGrp="1"/>
          </p:cNvSpPr>
          <p:nvPr>
            <p:ph type="title"/>
          </p:nvPr>
        </p:nvSpPr>
        <p:spPr/>
        <p:txBody>
          <a:bodyPr/>
          <a:lstStyle/>
          <a:p>
            <a:r>
              <a:rPr lang="fr-FR" dirty="0"/>
              <a:t>Méthodes</a:t>
            </a:r>
          </a:p>
        </p:txBody>
      </p:sp>
      <p:graphicFrame>
        <p:nvGraphicFramePr>
          <p:cNvPr id="4" name="Tableau 3"/>
          <p:cNvGraphicFramePr>
            <a:graphicFrameLocks noGrp="1"/>
          </p:cNvGraphicFramePr>
          <p:nvPr>
            <p:extLst>
              <p:ext uri="{D42A27DB-BD31-4B8C-83A1-F6EECF244321}">
                <p14:modId xmlns:p14="http://schemas.microsoft.com/office/powerpoint/2010/main" val="3821368290"/>
              </p:ext>
            </p:extLst>
          </p:nvPr>
        </p:nvGraphicFramePr>
        <p:xfrm>
          <a:off x="157992" y="3785450"/>
          <a:ext cx="8757407" cy="2631782"/>
        </p:xfrm>
        <a:graphic>
          <a:graphicData uri="http://schemas.openxmlformats.org/drawingml/2006/table">
            <a:tbl>
              <a:tblPr>
                <a:tableStyleId>{5C22544A-7EE6-4342-B048-85BDC9FD1C3A}</a:tableStyleId>
              </a:tblPr>
              <a:tblGrid>
                <a:gridCol w="409710">
                  <a:extLst>
                    <a:ext uri="{9D8B030D-6E8A-4147-A177-3AD203B41FA5}">
                      <a16:colId xmlns:a16="http://schemas.microsoft.com/office/drawing/2014/main" val="1951101656"/>
                    </a:ext>
                  </a:extLst>
                </a:gridCol>
                <a:gridCol w="819421">
                  <a:extLst>
                    <a:ext uri="{9D8B030D-6E8A-4147-A177-3AD203B41FA5}">
                      <a16:colId xmlns:a16="http://schemas.microsoft.com/office/drawing/2014/main" val="1325253488"/>
                    </a:ext>
                  </a:extLst>
                </a:gridCol>
                <a:gridCol w="712341">
                  <a:extLst>
                    <a:ext uri="{9D8B030D-6E8A-4147-A177-3AD203B41FA5}">
                      <a16:colId xmlns:a16="http://schemas.microsoft.com/office/drawing/2014/main" val="340159591"/>
                    </a:ext>
                  </a:extLst>
                </a:gridCol>
                <a:gridCol w="3039162">
                  <a:extLst>
                    <a:ext uri="{9D8B030D-6E8A-4147-A177-3AD203B41FA5}">
                      <a16:colId xmlns:a16="http://schemas.microsoft.com/office/drawing/2014/main" val="1453334012"/>
                    </a:ext>
                  </a:extLst>
                </a:gridCol>
                <a:gridCol w="1804075">
                  <a:extLst>
                    <a:ext uri="{9D8B030D-6E8A-4147-A177-3AD203B41FA5}">
                      <a16:colId xmlns:a16="http://schemas.microsoft.com/office/drawing/2014/main" val="96093211"/>
                    </a:ext>
                  </a:extLst>
                </a:gridCol>
                <a:gridCol w="1972698">
                  <a:extLst>
                    <a:ext uri="{9D8B030D-6E8A-4147-A177-3AD203B41FA5}">
                      <a16:colId xmlns:a16="http://schemas.microsoft.com/office/drawing/2014/main" val="97164019"/>
                    </a:ext>
                  </a:extLst>
                </a:gridCol>
              </a:tblGrid>
              <a:tr h="692032">
                <a:tc>
                  <a:txBody>
                    <a:bodyPr/>
                    <a:lstStyle/>
                    <a:p>
                      <a:pPr algn="ctr" fontAlgn="ctr"/>
                      <a:r>
                        <a:rPr lang="en-US" sz="1800" b="1" u="none" strike="noStrike" dirty="0">
                          <a:effectLst/>
                        </a:rPr>
                        <a:t>ID</a:t>
                      </a:r>
                      <a:endParaRPr lang="fr-FR" sz="1800" b="1" i="0" u="none" strike="noStrike" dirty="0">
                        <a:solidFill>
                          <a:srgbClr val="000000"/>
                        </a:solidFill>
                        <a:effectLst/>
                        <a:latin typeface="Arial" panose="020B0604020202020204" pitchFamily="34" charset="0"/>
                      </a:endParaRPr>
                    </a:p>
                  </a:txBody>
                  <a:tcPr marL="7046" marR="7046" marT="704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n-US" sz="1800" b="1" u="none" strike="noStrike" dirty="0">
                          <a:effectLst/>
                        </a:rPr>
                        <a:t>Region</a:t>
                      </a:r>
                      <a:endParaRPr lang="fr-FR" sz="1800" b="1" i="0" u="none" strike="noStrike" dirty="0">
                        <a:solidFill>
                          <a:srgbClr val="000000"/>
                        </a:solidFill>
                        <a:effectLst/>
                        <a:latin typeface="Arial" panose="020B0604020202020204" pitchFamily="34" charset="0"/>
                      </a:endParaRPr>
                    </a:p>
                  </a:txBody>
                  <a:tcPr marL="7046" marR="7046" marT="704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n-US" sz="1800" b="1" u="none" strike="noStrike" dirty="0">
                          <a:effectLst/>
                        </a:rPr>
                        <a:t>Type de sol</a:t>
                      </a:r>
                      <a:endParaRPr lang="fr-FR" sz="1800" b="1" i="0" u="none" strike="noStrike" dirty="0">
                        <a:solidFill>
                          <a:srgbClr val="000000"/>
                        </a:solidFill>
                        <a:effectLst/>
                        <a:latin typeface="Arial" panose="020B0604020202020204" pitchFamily="34" charset="0"/>
                      </a:endParaRPr>
                    </a:p>
                  </a:txBody>
                  <a:tcPr marL="7046" marR="7046" marT="704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n-US" sz="1800" b="1" u="none" strike="noStrike" dirty="0">
                          <a:effectLst/>
                        </a:rPr>
                        <a:t>Rotation</a:t>
                      </a:r>
                      <a:endParaRPr lang="fr-FR" sz="1800" b="1" i="0" u="none" strike="noStrike" dirty="0">
                        <a:solidFill>
                          <a:srgbClr val="000000"/>
                        </a:solidFill>
                        <a:effectLst/>
                        <a:latin typeface="Arial" panose="020B0604020202020204" pitchFamily="34" charset="0"/>
                      </a:endParaRPr>
                    </a:p>
                  </a:txBody>
                  <a:tcPr marL="7046" marR="7046" marT="704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n-US" sz="1800" b="1" u="none" strike="noStrike" dirty="0" err="1">
                          <a:effectLst/>
                        </a:rPr>
                        <a:t>Couvert</a:t>
                      </a:r>
                      <a:r>
                        <a:rPr lang="en-US" sz="1800" b="1" u="none" strike="noStrike" dirty="0">
                          <a:effectLst/>
                        </a:rPr>
                        <a:t> </a:t>
                      </a:r>
                      <a:r>
                        <a:rPr lang="en-US" sz="1800" b="1" u="none" strike="noStrike" dirty="0" err="1">
                          <a:effectLst/>
                        </a:rPr>
                        <a:t>scénario</a:t>
                      </a:r>
                      <a:r>
                        <a:rPr lang="en-US" sz="1800" b="1" u="none" strike="noStrike" dirty="0">
                          <a:effectLst/>
                        </a:rPr>
                        <a:t> de </a:t>
                      </a:r>
                      <a:r>
                        <a:rPr lang="en-US" sz="1800" b="1" u="none" strike="noStrike" dirty="0" err="1">
                          <a:effectLst/>
                        </a:rPr>
                        <a:t>référence</a:t>
                      </a:r>
                      <a:endParaRPr lang="fr-FR" sz="1800" b="1" i="0" u="none" strike="noStrike" dirty="0">
                        <a:solidFill>
                          <a:srgbClr val="000000"/>
                        </a:solidFill>
                        <a:effectLst/>
                        <a:latin typeface="Arial" panose="020B0604020202020204" pitchFamily="34" charset="0"/>
                      </a:endParaRPr>
                    </a:p>
                  </a:txBody>
                  <a:tcPr marL="7046" marR="7046" marT="704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n-US" sz="1800" b="1" u="none" strike="noStrike" dirty="0" err="1">
                          <a:effectLst/>
                        </a:rPr>
                        <a:t>Couvert</a:t>
                      </a:r>
                      <a:r>
                        <a:rPr lang="en-US" sz="1800" b="1" u="none" strike="noStrike" dirty="0">
                          <a:effectLst/>
                        </a:rPr>
                        <a:t> </a:t>
                      </a:r>
                      <a:r>
                        <a:rPr lang="en-US" sz="1800" b="1" u="none" strike="noStrike" dirty="0" err="1">
                          <a:effectLst/>
                        </a:rPr>
                        <a:t>scénario</a:t>
                      </a:r>
                      <a:r>
                        <a:rPr lang="en-US" sz="1800" b="1" u="none" strike="noStrike" dirty="0">
                          <a:effectLst/>
                        </a:rPr>
                        <a:t> </a:t>
                      </a:r>
                      <a:r>
                        <a:rPr lang="en-US" sz="1800" b="1" u="none" strike="noStrike" dirty="0" err="1">
                          <a:effectLst/>
                        </a:rPr>
                        <a:t>méthanisation</a:t>
                      </a:r>
                      <a:endParaRPr lang="fr-FR" sz="1800" b="1" i="0" u="none" strike="noStrike" dirty="0">
                        <a:solidFill>
                          <a:srgbClr val="000000"/>
                        </a:solidFill>
                        <a:effectLst/>
                        <a:latin typeface="Arial" panose="020B0604020202020204" pitchFamily="34" charset="0"/>
                      </a:endParaRPr>
                    </a:p>
                  </a:txBody>
                  <a:tcPr marL="7046" marR="7046" marT="704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70794995"/>
                  </a:ext>
                </a:extLst>
              </a:tr>
              <a:tr h="692032">
                <a:tc>
                  <a:txBody>
                    <a:bodyPr/>
                    <a:lstStyle/>
                    <a:p>
                      <a:pPr algn="ctr" fontAlgn="ctr"/>
                      <a:r>
                        <a:rPr lang="en-US" sz="1800" u="none" strike="noStrike" dirty="0">
                          <a:effectLst/>
                        </a:rPr>
                        <a:t>1</a:t>
                      </a:r>
                      <a:endParaRPr lang="fr-FR" sz="1800" b="0" i="0" u="none" strike="noStrike" dirty="0">
                        <a:solidFill>
                          <a:srgbClr val="000000"/>
                        </a:solidFill>
                        <a:effectLst/>
                        <a:latin typeface="Arial" panose="020B0604020202020204" pitchFamily="34" charset="0"/>
                      </a:endParaRPr>
                    </a:p>
                  </a:txBody>
                  <a:tcPr marL="7046" marR="7046" marT="704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3">
                  <a:txBody>
                    <a:bodyPr/>
                    <a:lstStyle/>
                    <a:p>
                      <a:pPr algn="ctr" fontAlgn="ctr"/>
                      <a:r>
                        <a:rPr lang="en-US" sz="1800" u="none" strike="noStrike" dirty="0">
                          <a:effectLst/>
                        </a:rPr>
                        <a:t>Ile-de-France</a:t>
                      </a:r>
                      <a:endParaRPr lang="fr-FR" sz="1800" b="0" i="0" u="none" strike="noStrike" dirty="0">
                        <a:solidFill>
                          <a:srgbClr val="000000"/>
                        </a:solidFill>
                        <a:effectLst/>
                        <a:latin typeface="Arial" panose="020B0604020202020204" pitchFamily="34" charset="0"/>
                      </a:endParaRPr>
                    </a:p>
                    <a:p>
                      <a:pPr algn="ctr" fontAlgn="ctr"/>
                      <a:r>
                        <a:rPr lang="fr-FR" sz="1800" u="none" strike="noStrike" dirty="0">
                          <a:effectLst/>
                        </a:rPr>
                        <a:t> </a:t>
                      </a:r>
                      <a:endParaRPr lang="fr-FR" sz="1800" b="0" i="0" u="none" strike="noStrike" dirty="0">
                        <a:solidFill>
                          <a:srgbClr val="000000"/>
                        </a:solidFill>
                        <a:effectLst/>
                        <a:latin typeface="Arial" panose="020B0604020202020204" pitchFamily="34" charset="0"/>
                      </a:endParaRPr>
                    </a:p>
                    <a:p>
                      <a:pPr algn="ctr" fontAlgn="ctr"/>
                      <a:r>
                        <a:rPr lang="fr-FR" sz="1800" u="none" strike="noStrike" dirty="0">
                          <a:effectLst/>
                        </a:rPr>
                        <a:t> </a:t>
                      </a:r>
                      <a:endParaRPr lang="fr-FR" sz="1800" b="0" i="0" u="none" strike="noStrike" dirty="0">
                        <a:solidFill>
                          <a:srgbClr val="000000"/>
                        </a:solidFill>
                        <a:effectLst/>
                        <a:latin typeface="Arial" panose="020B0604020202020204" pitchFamily="34" charset="0"/>
                      </a:endParaRPr>
                    </a:p>
                  </a:txBody>
                  <a:tcPr marL="7046" marR="7046" marT="704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rowSpan="3">
                  <a:txBody>
                    <a:bodyPr/>
                    <a:lstStyle/>
                    <a:p>
                      <a:pPr algn="ctr" fontAlgn="ctr"/>
                      <a:r>
                        <a:rPr lang="en-US" sz="1800" u="none" strike="noStrike" dirty="0" err="1">
                          <a:effectLst/>
                        </a:rPr>
                        <a:t>Luvisol</a:t>
                      </a:r>
                      <a:endParaRPr lang="fr-FR" sz="1800" b="0" i="0" u="none" strike="noStrike" dirty="0">
                        <a:solidFill>
                          <a:srgbClr val="000000"/>
                        </a:solidFill>
                        <a:effectLst/>
                        <a:latin typeface="Arial" panose="020B0604020202020204" pitchFamily="34" charset="0"/>
                      </a:endParaRPr>
                    </a:p>
                    <a:p>
                      <a:pPr algn="ctr" fontAlgn="ctr"/>
                      <a:r>
                        <a:rPr lang="fr-FR" sz="1800" u="none" strike="noStrike" dirty="0">
                          <a:effectLst/>
                        </a:rPr>
                        <a:t> </a:t>
                      </a:r>
                      <a:endParaRPr lang="fr-FR" sz="1800" b="0" i="0" u="none" strike="noStrike" dirty="0">
                        <a:solidFill>
                          <a:srgbClr val="000000"/>
                        </a:solidFill>
                        <a:effectLst/>
                        <a:latin typeface="Arial" panose="020B0604020202020204" pitchFamily="34" charset="0"/>
                      </a:endParaRPr>
                    </a:p>
                    <a:p>
                      <a:pPr algn="ctr" fontAlgn="ctr"/>
                      <a:r>
                        <a:rPr lang="fr-FR" sz="1800" u="none" strike="noStrike" dirty="0">
                          <a:effectLst/>
                        </a:rPr>
                        <a:t> </a:t>
                      </a:r>
                      <a:endParaRPr lang="fr-FR" sz="1800" b="0" i="0" u="none" strike="noStrike" dirty="0">
                        <a:solidFill>
                          <a:srgbClr val="000000"/>
                        </a:solidFill>
                        <a:effectLst/>
                        <a:latin typeface="Arial" panose="020B0604020202020204" pitchFamily="34" charset="0"/>
                      </a:endParaRPr>
                    </a:p>
                  </a:txBody>
                  <a:tcPr marL="7046" marR="7046" marT="704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n-US" sz="1800" u="none" strike="noStrike" dirty="0">
                          <a:effectLst/>
                        </a:rPr>
                        <a:t>Colza – </a:t>
                      </a:r>
                      <a:r>
                        <a:rPr lang="en-US" sz="1800" u="none" strike="noStrike" dirty="0" err="1">
                          <a:effectLst/>
                        </a:rPr>
                        <a:t>blé</a:t>
                      </a:r>
                      <a:r>
                        <a:rPr lang="en-US" sz="1800" u="none" strike="noStrike" dirty="0">
                          <a:effectLst/>
                        </a:rPr>
                        <a:t> – (</a:t>
                      </a:r>
                      <a:r>
                        <a:rPr lang="en-US" sz="1800" u="none" strike="noStrike" dirty="0" err="1">
                          <a:effectLst/>
                        </a:rPr>
                        <a:t>couv</a:t>
                      </a:r>
                      <a:r>
                        <a:rPr lang="en-US" sz="1800" u="none" strike="noStrike" dirty="0">
                          <a:effectLst/>
                        </a:rPr>
                        <a:t>) –  </a:t>
                      </a:r>
                      <a:r>
                        <a:rPr lang="en-US" sz="1800" u="none" strike="noStrike" dirty="0" err="1">
                          <a:effectLst/>
                        </a:rPr>
                        <a:t>maïs</a:t>
                      </a:r>
                      <a:r>
                        <a:rPr lang="en-US" sz="1800" u="none" strike="noStrike" dirty="0">
                          <a:effectLst/>
                        </a:rPr>
                        <a:t> grain – </a:t>
                      </a:r>
                      <a:r>
                        <a:rPr lang="en-US" sz="1800" u="none" strike="noStrike" dirty="0" err="1">
                          <a:effectLst/>
                        </a:rPr>
                        <a:t>blé</a:t>
                      </a:r>
                      <a:endParaRPr lang="fr-FR" sz="1800" b="0" i="0" u="none" strike="noStrike" dirty="0">
                        <a:solidFill>
                          <a:srgbClr val="000000"/>
                        </a:solidFill>
                        <a:effectLst/>
                        <a:latin typeface="Arial" panose="020B0604020202020204" pitchFamily="34" charset="0"/>
                      </a:endParaRPr>
                    </a:p>
                  </a:txBody>
                  <a:tcPr marL="7046" marR="7046" marT="704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n-US" sz="1800" u="none" strike="noStrike" dirty="0" err="1">
                          <a:effectLst/>
                        </a:rPr>
                        <a:t>Moutarde</a:t>
                      </a:r>
                      <a:r>
                        <a:rPr lang="en-US" sz="1800" u="none" strike="noStrike" dirty="0">
                          <a:effectLst/>
                        </a:rPr>
                        <a:t> : 2 t MS ha</a:t>
                      </a:r>
                      <a:r>
                        <a:rPr lang="en-US" sz="1800" u="none" strike="noStrike" baseline="30000" dirty="0">
                          <a:effectLst/>
                        </a:rPr>
                        <a:t>-1</a:t>
                      </a:r>
                      <a:endParaRPr lang="fr-FR" sz="1800" b="0" i="0" u="none" strike="noStrike" baseline="30000" dirty="0">
                        <a:solidFill>
                          <a:srgbClr val="000000"/>
                        </a:solidFill>
                        <a:effectLst/>
                        <a:latin typeface="Arial" panose="020B0604020202020204" pitchFamily="34" charset="0"/>
                      </a:endParaRPr>
                    </a:p>
                  </a:txBody>
                  <a:tcPr marL="7046" marR="7046" marT="704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n-US" sz="1800" u="none" strike="noStrike" dirty="0" err="1">
                          <a:effectLst/>
                        </a:rPr>
                        <a:t>Céréales</a:t>
                      </a:r>
                      <a:r>
                        <a:rPr lang="en-US" sz="1800" u="none" strike="noStrike" dirty="0">
                          <a:effectLst/>
                        </a:rPr>
                        <a:t> </a:t>
                      </a:r>
                      <a:r>
                        <a:rPr lang="en-US" sz="1800" u="none" strike="noStrike" dirty="0" err="1">
                          <a:effectLst/>
                        </a:rPr>
                        <a:t>d'hiver</a:t>
                      </a:r>
                      <a:r>
                        <a:rPr lang="en-US" sz="1800" u="none" strike="noStrike" dirty="0">
                          <a:effectLst/>
                        </a:rPr>
                        <a:t> : 10 t MS ha</a:t>
                      </a:r>
                      <a:r>
                        <a:rPr lang="en-US" sz="1800" u="none" strike="noStrike" baseline="30000" dirty="0">
                          <a:effectLst/>
                        </a:rPr>
                        <a:t>-1</a:t>
                      </a:r>
                      <a:endParaRPr lang="fr-FR" sz="1800" b="0" i="0" u="none" strike="noStrike" dirty="0">
                        <a:solidFill>
                          <a:srgbClr val="000000"/>
                        </a:solidFill>
                        <a:effectLst/>
                        <a:latin typeface="Arial" panose="020B0604020202020204" pitchFamily="34" charset="0"/>
                      </a:endParaRPr>
                    </a:p>
                  </a:txBody>
                  <a:tcPr marL="7046" marR="7046" marT="704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21387326"/>
                  </a:ext>
                </a:extLst>
              </a:tr>
              <a:tr h="351637">
                <a:tc>
                  <a:txBody>
                    <a:bodyPr/>
                    <a:lstStyle/>
                    <a:p>
                      <a:pPr algn="ctr" fontAlgn="ctr"/>
                      <a:r>
                        <a:rPr lang="en-US" sz="1800" u="none" strike="noStrike" dirty="0">
                          <a:effectLst/>
                        </a:rPr>
                        <a:t>2</a:t>
                      </a:r>
                      <a:endParaRPr lang="fr-FR" sz="1800" b="0" i="0" u="none" strike="noStrike" dirty="0">
                        <a:solidFill>
                          <a:srgbClr val="000000"/>
                        </a:solidFill>
                        <a:effectLst/>
                        <a:latin typeface="Arial" panose="020B0604020202020204" pitchFamily="34" charset="0"/>
                      </a:endParaRPr>
                    </a:p>
                  </a:txBody>
                  <a:tcPr marL="7046" marR="7046" marT="704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just" fontAlgn="ctr"/>
                      <a:endParaRPr lang="fr-FR" sz="1000" b="0" i="0" u="none" strike="noStrike" dirty="0">
                        <a:solidFill>
                          <a:srgbClr val="000000"/>
                        </a:solidFill>
                        <a:effectLst/>
                        <a:latin typeface="Arial" panose="020B0604020202020204" pitchFamily="34" charset="0"/>
                      </a:endParaRPr>
                    </a:p>
                  </a:txBody>
                  <a:tcPr marL="7046" marR="7046" marT="7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just" fontAlgn="ctr"/>
                      <a:endParaRPr lang="fr-FR" sz="1000" b="0" i="0" u="none" strike="noStrike" dirty="0">
                        <a:solidFill>
                          <a:srgbClr val="000000"/>
                        </a:solidFill>
                        <a:effectLst/>
                        <a:latin typeface="Arial" panose="020B0604020202020204" pitchFamily="34" charset="0"/>
                      </a:endParaRPr>
                    </a:p>
                  </a:txBody>
                  <a:tcPr marL="7046" marR="7046" marT="7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800" u="none" strike="noStrike" dirty="0">
                          <a:effectLst/>
                        </a:rPr>
                        <a:t>Colza – </a:t>
                      </a:r>
                      <a:r>
                        <a:rPr lang="en-US" sz="1800" u="none" strike="noStrike" dirty="0" err="1">
                          <a:effectLst/>
                        </a:rPr>
                        <a:t>blé</a:t>
                      </a:r>
                      <a:r>
                        <a:rPr lang="en-US" sz="1800" u="none" strike="noStrike" dirty="0">
                          <a:effectLst/>
                        </a:rPr>
                        <a:t> – </a:t>
                      </a:r>
                      <a:r>
                        <a:rPr lang="en-US" sz="1800" u="none" strike="noStrike" dirty="0" err="1">
                          <a:effectLst/>
                        </a:rPr>
                        <a:t>orge</a:t>
                      </a:r>
                      <a:r>
                        <a:rPr lang="en-US" sz="1800" u="none" strike="noStrike" dirty="0">
                          <a:effectLst/>
                        </a:rPr>
                        <a:t> </a:t>
                      </a:r>
                      <a:r>
                        <a:rPr lang="en-US" sz="1800" u="none" strike="noStrike" dirty="0" err="1">
                          <a:effectLst/>
                        </a:rPr>
                        <a:t>d'hiver</a:t>
                      </a:r>
                      <a:r>
                        <a:rPr lang="en-US" sz="1800" u="none" strike="noStrike" dirty="0">
                          <a:effectLst/>
                        </a:rPr>
                        <a:t> – (</a:t>
                      </a:r>
                      <a:r>
                        <a:rPr lang="en-US" sz="1800" u="none" strike="noStrike" dirty="0" err="1">
                          <a:effectLst/>
                        </a:rPr>
                        <a:t>couv</a:t>
                      </a:r>
                      <a:r>
                        <a:rPr lang="en-US" sz="1800" u="none" strike="noStrike" dirty="0">
                          <a:effectLst/>
                        </a:rPr>
                        <a:t>) –</a:t>
                      </a:r>
                      <a:r>
                        <a:rPr lang="en-US" sz="1800" u="none" strike="noStrike" dirty="0" err="1">
                          <a:effectLst/>
                        </a:rPr>
                        <a:t>blé</a:t>
                      </a:r>
                      <a:endParaRPr lang="fr-FR" sz="1800" b="0" i="0" u="none" strike="noStrike" dirty="0">
                        <a:solidFill>
                          <a:srgbClr val="000000"/>
                        </a:solidFill>
                        <a:effectLst/>
                        <a:latin typeface="Arial" panose="020B0604020202020204" pitchFamily="34" charset="0"/>
                      </a:endParaRPr>
                    </a:p>
                  </a:txBody>
                  <a:tcPr marL="7046" marR="7046" marT="704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n-US" sz="1800" u="none" strike="noStrike" dirty="0" err="1">
                          <a:effectLst/>
                        </a:rPr>
                        <a:t>Aucun</a:t>
                      </a:r>
                      <a:endParaRPr lang="fr-FR" sz="1800" b="0" i="0" u="none" strike="noStrike" dirty="0">
                        <a:solidFill>
                          <a:srgbClr val="000000"/>
                        </a:solidFill>
                        <a:effectLst/>
                        <a:latin typeface="Arial" panose="020B0604020202020204" pitchFamily="34" charset="0"/>
                      </a:endParaRPr>
                    </a:p>
                  </a:txBody>
                  <a:tcPr marL="7046" marR="7046" marT="704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fr-FR" sz="1800" u="none" strike="noStrike" dirty="0">
                          <a:effectLst/>
                        </a:rPr>
                        <a:t>Maïs : 6 t MS ha</a:t>
                      </a:r>
                      <a:r>
                        <a:rPr lang="fr-FR" sz="1800" u="none" strike="noStrike" baseline="30000" dirty="0">
                          <a:effectLst/>
                        </a:rPr>
                        <a:t>-1</a:t>
                      </a:r>
                      <a:endParaRPr lang="fr-FR" sz="1800" b="0" i="0" u="none" strike="noStrike" dirty="0">
                        <a:solidFill>
                          <a:srgbClr val="000000"/>
                        </a:solidFill>
                        <a:effectLst/>
                        <a:latin typeface="Arial" panose="020B0604020202020204" pitchFamily="34" charset="0"/>
                      </a:endParaRPr>
                    </a:p>
                  </a:txBody>
                  <a:tcPr marL="7046" marR="7046" marT="704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31553499"/>
                  </a:ext>
                </a:extLst>
              </a:tr>
              <a:tr h="692032">
                <a:tc>
                  <a:txBody>
                    <a:bodyPr/>
                    <a:lstStyle/>
                    <a:p>
                      <a:pPr algn="ctr" fontAlgn="ctr"/>
                      <a:r>
                        <a:rPr lang="en-US" sz="1800" u="none" strike="noStrike" dirty="0">
                          <a:effectLst/>
                        </a:rPr>
                        <a:t>3</a:t>
                      </a:r>
                      <a:endParaRPr lang="fr-FR" sz="1800" b="0" i="0" u="none" strike="noStrike" dirty="0">
                        <a:solidFill>
                          <a:srgbClr val="000000"/>
                        </a:solidFill>
                        <a:effectLst/>
                        <a:latin typeface="Arial" panose="020B0604020202020204" pitchFamily="34" charset="0"/>
                      </a:endParaRPr>
                    </a:p>
                  </a:txBody>
                  <a:tcPr marL="7046" marR="7046" marT="704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vMerge="1">
                  <a:txBody>
                    <a:bodyPr/>
                    <a:lstStyle/>
                    <a:p>
                      <a:pPr algn="just" fontAlgn="ctr"/>
                      <a:endParaRPr lang="fr-FR" sz="1000" b="0" i="0" u="none" strike="noStrike" dirty="0">
                        <a:solidFill>
                          <a:srgbClr val="000000"/>
                        </a:solidFill>
                        <a:effectLst/>
                        <a:latin typeface="Arial" panose="020B0604020202020204" pitchFamily="34" charset="0"/>
                      </a:endParaRPr>
                    </a:p>
                  </a:txBody>
                  <a:tcPr marL="7046" marR="7046" marT="7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just" fontAlgn="ctr"/>
                      <a:endParaRPr lang="fr-FR" sz="1000" b="0" i="0" u="none" strike="noStrike" dirty="0">
                        <a:solidFill>
                          <a:srgbClr val="000000"/>
                        </a:solidFill>
                        <a:effectLst/>
                        <a:latin typeface="Arial" panose="020B0604020202020204" pitchFamily="34" charset="0"/>
                      </a:endParaRPr>
                    </a:p>
                  </a:txBody>
                  <a:tcPr marL="7046" marR="7046" marT="7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800" u="none" strike="noStrike" dirty="0">
                          <a:effectLst/>
                        </a:rPr>
                        <a:t>Colza – </a:t>
                      </a:r>
                      <a:r>
                        <a:rPr lang="en-US" sz="1800" u="none" strike="noStrike" dirty="0" err="1">
                          <a:effectLst/>
                        </a:rPr>
                        <a:t>blé</a:t>
                      </a:r>
                      <a:r>
                        <a:rPr lang="en-US" sz="1800" u="none" strike="noStrike" dirty="0">
                          <a:effectLst/>
                        </a:rPr>
                        <a:t> – </a:t>
                      </a:r>
                      <a:r>
                        <a:rPr lang="en-US" sz="1800" u="none" strike="noStrike" dirty="0" err="1">
                          <a:effectLst/>
                        </a:rPr>
                        <a:t>orge</a:t>
                      </a:r>
                      <a:r>
                        <a:rPr lang="en-US" sz="1800" u="none" strike="noStrike" dirty="0">
                          <a:effectLst/>
                        </a:rPr>
                        <a:t> </a:t>
                      </a:r>
                      <a:r>
                        <a:rPr lang="en-US" sz="1800" u="none" strike="noStrike" dirty="0" err="1">
                          <a:effectLst/>
                        </a:rPr>
                        <a:t>d'hiver</a:t>
                      </a:r>
                      <a:r>
                        <a:rPr lang="en-US" sz="1800" u="none" strike="noStrike" dirty="0">
                          <a:effectLst/>
                        </a:rPr>
                        <a:t> – (</a:t>
                      </a:r>
                      <a:r>
                        <a:rPr lang="en-US" sz="1800" u="none" strike="noStrike" dirty="0" err="1">
                          <a:effectLst/>
                        </a:rPr>
                        <a:t>couv</a:t>
                      </a:r>
                      <a:r>
                        <a:rPr lang="en-US" sz="1800" u="none" strike="noStrike" dirty="0">
                          <a:effectLst/>
                        </a:rPr>
                        <a:t>) – </a:t>
                      </a:r>
                      <a:r>
                        <a:rPr lang="en-US" sz="1800" u="none" strike="noStrike" dirty="0" err="1">
                          <a:effectLst/>
                        </a:rPr>
                        <a:t>betterave</a:t>
                      </a:r>
                      <a:r>
                        <a:rPr lang="en-US" sz="1800" u="none" strike="noStrike" dirty="0">
                          <a:effectLst/>
                        </a:rPr>
                        <a:t> – </a:t>
                      </a:r>
                      <a:r>
                        <a:rPr lang="en-US" sz="1800" u="none" strike="noStrike" dirty="0" err="1">
                          <a:effectLst/>
                        </a:rPr>
                        <a:t>blé</a:t>
                      </a:r>
                      <a:endParaRPr lang="fr-FR" sz="1800" b="0" i="0" u="none" strike="noStrike" dirty="0">
                        <a:solidFill>
                          <a:srgbClr val="000000"/>
                        </a:solidFill>
                        <a:effectLst/>
                        <a:latin typeface="Arial" panose="020B0604020202020204" pitchFamily="34" charset="0"/>
                      </a:endParaRPr>
                    </a:p>
                  </a:txBody>
                  <a:tcPr marL="7046" marR="7046" marT="704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n-US" sz="1800" u="none" strike="noStrike" dirty="0" err="1">
                          <a:effectLst/>
                        </a:rPr>
                        <a:t>Moutarde</a:t>
                      </a:r>
                      <a:r>
                        <a:rPr lang="en-US" sz="1800" u="none" strike="noStrike" dirty="0">
                          <a:effectLst/>
                        </a:rPr>
                        <a:t> : 2 t MS ha</a:t>
                      </a:r>
                      <a:r>
                        <a:rPr lang="en-US" sz="1800" u="none" strike="noStrike" baseline="30000" dirty="0">
                          <a:effectLst/>
                        </a:rPr>
                        <a:t>-1</a:t>
                      </a:r>
                      <a:endParaRPr lang="fr-FR" sz="1800" b="0" i="0" u="none" strike="noStrike" baseline="30000" dirty="0">
                        <a:solidFill>
                          <a:srgbClr val="000000"/>
                        </a:solidFill>
                        <a:effectLst/>
                        <a:latin typeface="Arial" panose="020B0604020202020204" pitchFamily="34" charset="0"/>
                      </a:endParaRPr>
                    </a:p>
                  </a:txBody>
                  <a:tcPr marL="7046" marR="7046" marT="704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fr-FR" sz="1800" u="none" strike="noStrike" dirty="0">
                          <a:effectLst/>
                        </a:rPr>
                        <a:t>Maïs : 6 t MS ha</a:t>
                      </a:r>
                      <a:r>
                        <a:rPr lang="fr-FR" sz="1800" u="none" strike="noStrike" baseline="30000" dirty="0">
                          <a:effectLst/>
                        </a:rPr>
                        <a:t>-1</a:t>
                      </a:r>
                      <a:endParaRPr lang="fr-FR" sz="1800" b="0" i="0" u="none" strike="noStrike" dirty="0">
                        <a:solidFill>
                          <a:srgbClr val="000000"/>
                        </a:solidFill>
                        <a:effectLst/>
                        <a:latin typeface="Arial" panose="020B0604020202020204" pitchFamily="34" charset="0"/>
                      </a:endParaRPr>
                    </a:p>
                  </a:txBody>
                  <a:tcPr marL="7046" marR="7046" marT="7046"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13275989"/>
                  </a:ext>
                </a:extLst>
              </a:tr>
            </a:tbl>
          </a:graphicData>
        </a:graphic>
      </p:graphicFrame>
      <p:sp>
        <p:nvSpPr>
          <p:cNvPr id="5" name="ZoneTexte 4"/>
          <p:cNvSpPr txBox="1"/>
          <p:nvPr/>
        </p:nvSpPr>
        <p:spPr>
          <a:xfrm>
            <a:off x="166255" y="3435926"/>
            <a:ext cx="5394037" cy="369332"/>
          </a:xfrm>
          <a:prstGeom prst="rect">
            <a:avLst/>
          </a:prstGeom>
          <a:noFill/>
        </p:spPr>
        <p:txBody>
          <a:bodyPr wrap="square" rtlCol="0">
            <a:spAutoFit/>
          </a:bodyPr>
          <a:lstStyle/>
          <a:p>
            <a:r>
              <a:rPr lang="fr-FR" i="1" dirty="0"/>
              <a:t>Exemple des cas types définis en Ile-de-France</a:t>
            </a:r>
          </a:p>
        </p:txBody>
      </p:sp>
    </p:spTree>
    <p:extLst>
      <p:ext uri="{BB962C8B-B14F-4D97-AF65-F5344CB8AC3E}">
        <p14:creationId xmlns:p14="http://schemas.microsoft.com/office/powerpoint/2010/main" val="899531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a:spcAft>
                <a:spcPts val="600"/>
              </a:spcAft>
            </a:pPr>
            <a:r>
              <a:rPr lang="fr-FR" dirty="0">
                <a:solidFill>
                  <a:schemeClr val="tx1">
                    <a:lumMod val="100000"/>
                  </a:schemeClr>
                </a:solidFill>
                <a:latin typeface="Calibri" panose="020F0502020204030204" pitchFamily="34" charset="0"/>
              </a:rPr>
              <a:t>Le modèle Sys-</a:t>
            </a:r>
            <a:r>
              <a:rPr lang="fr-FR" dirty="0" err="1">
                <a:solidFill>
                  <a:schemeClr val="tx1">
                    <a:lumMod val="100000"/>
                  </a:schemeClr>
                </a:solidFill>
                <a:latin typeface="Calibri" panose="020F0502020204030204" pitchFamily="34" charset="0"/>
              </a:rPr>
              <a:t>Métha</a:t>
            </a:r>
            <a:r>
              <a:rPr lang="fr-FR" dirty="0">
                <a:solidFill>
                  <a:schemeClr val="tx1">
                    <a:lumMod val="100000"/>
                  </a:schemeClr>
                </a:solidFill>
                <a:latin typeface="Calibri" panose="020F0502020204030204" pitchFamily="34" charset="0"/>
              </a:rPr>
              <a:t> prédit qu’environ 20% du C des CIVE reste dans le digestat après méthanisation</a:t>
            </a:r>
          </a:p>
          <a:p>
            <a:pPr marL="0" indent="0">
              <a:spcAft>
                <a:spcPts val="600"/>
              </a:spcAft>
              <a:buNone/>
            </a:pPr>
            <a:r>
              <a:rPr lang="fr-FR" dirty="0">
                <a:solidFill>
                  <a:schemeClr val="tx1">
                    <a:lumMod val="100000"/>
                  </a:schemeClr>
                </a:solidFill>
                <a:latin typeface="Calibri" panose="020F0502020204030204" pitchFamily="34" charset="0"/>
                <a:cs typeface="Calibri" panose="020F0502020204030204" pitchFamily="34" charset="0"/>
              </a:rPr>
              <a:t>→ validation de cet ordre de grandeur sur 11 </a:t>
            </a:r>
            <a:r>
              <a:rPr lang="fr-FR" dirty="0" err="1">
                <a:solidFill>
                  <a:schemeClr val="tx1">
                    <a:lumMod val="100000"/>
                  </a:schemeClr>
                </a:solidFill>
                <a:latin typeface="Calibri" panose="020F0502020204030204" pitchFamily="34" charset="0"/>
                <a:cs typeface="Calibri" panose="020F0502020204030204" pitchFamily="34" charset="0"/>
              </a:rPr>
              <a:t>méthaniseurs</a:t>
            </a:r>
            <a:r>
              <a:rPr lang="fr-FR" dirty="0">
                <a:solidFill>
                  <a:schemeClr val="tx1">
                    <a:lumMod val="100000"/>
                  </a:schemeClr>
                </a:solidFill>
                <a:latin typeface="Calibri" panose="020F0502020204030204" pitchFamily="34" charset="0"/>
                <a:cs typeface="Calibri" panose="020F0502020204030204" pitchFamily="34" charset="0"/>
              </a:rPr>
              <a:t> de CIVE</a:t>
            </a:r>
            <a:endParaRPr lang="fr-FR" dirty="0">
              <a:solidFill>
                <a:schemeClr val="tx1">
                  <a:lumMod val="100000"/>
                </a:schemeClr>
              </a:solidFill>
              <a:latin typeface="Calibri" panose="020F0502020204030204" pitchFamily="34" charset="0"/>
            </a:endParaRPr>
          </a:p>
          <a:p>
            <a:pPr>
              <a:spcAft>
                <a:spcPts val="600"/>
              </a:spcAft>
            </a:pPr>
            <a:r>
              <a:rPr lang="fr-FR" dirty="0">
                <a:solidFill>
                  <a:schemeClr val="tx1">
                    <a:lumMod val="100000"/>
                  </a:schemeClr>
                </a:solidFill>
                <a:latin typeface="Calibri" panose="020F0502020204030204" pitchFamily="34" charset="0"/>
              </a:rPr>
              <a:t>Au-delà des quantités de C, besoin d’estimer la contribution du C du digestat au C du sol (stabilité du C)</a:t>
            </a:r>
          </a:p>
          <a:p>
            <a:pPr marL="0" indent="0">
              <a:spcAft>
                <a:spcPts val="600"/>
              </a:spcAft>
              <a:buNone/>
            </a:pPr>
            <a:r>
              <a:rPr lang="fr-FR" dirty="0">
                <a:solidFill>
                  <a:schemeClr val="tx1">
                    <a:lumMod val="100000"/>
                  </a:schemeClr>
                </a:solidFill>
                <a:latin typeface="Calibri" panose="020F0502020204030204" pitchFamily="34" charset="0"/>
                <a:cs typeface="Calibri" panose="020F0502020204030204" pitchFamily="34" charset="0"/>
              </a:rPr>
              <a:t>→ échantillonnage et analyse de la stabilité du C de </a:t>
            </a:r>
            <a:r>
              <a:rPr lang="fr-FR" dirty="0" err="1">
                <a:solidFill>
                  <a:schemeClr val="tx1">
                    <a:lumMod val="100000"/>
                  </a:schemeClr>
                </a:solidFill>
                <a:latin typeface="Calibri" panose="020F0502020204030204" pitchFamily="34" charset="0"/>
                <a:cs typeface="Calibri" panose="020F0502020204030204" pitchFamily="34" charset="0"/>
              </a:rPr>
              <a:t>digestats</a:t>
            </a:r>
            <a:r>
              <a:rPr lang="fr-FR" dirty="0">
                <a:solidFill>
                  <a:schemeClr val="tx1">
                    <a:lumMod val="100000"/>
                  </a:schemeClr>
                </a:solidFill>
                <a:latin typeface="Calibri" panose="020F0502020204030204" pitchFamily="34" charset="0"/>
                <a:cs typeface="Calibri" panose="020F0502020204030204" pitchFamily="34" charset="0"/>
              </a:rPr>
              <a:t> issus de 11 unités de méthanisation de CIVE</a:t>
            </a:r>
          </a:p>
          <a:p>
            <a:pPr marL="0" indent="0">
              <a:spcAft>
                <a:spcPts val="600"/>
              </a:spcAft>
              <a:buNone/>
            </a:pPr>
            <a:r>
              <a:rPr lang="fr-FR" dirty="0">
                <a:solidFill>
                  <a:schemeClr val="tx1">
                    <a:lumMod val="100000"/>
                  </a:schemeClr>
                </a:solidFill>
                <a:latin typeface="Calibri" panose="020F0502020204030204" pitchFamily="34" charset="0"/>
                <a:cs typeface="Calibri" panose="020F0502020204030204" pitchFamily="34" charset="0"/>
              </a:rPr>
              <a:t>→ le C des </a:t>
            </a:r>
            <a:r>
              <a:rPr lang="fr-FR" dirty="0" err="1">
                <a:solidFill>
                  <a:schemeClr val="tx1">
                    <a:lumMod val="100000"/>
                  </a:schemeClr>
                </a:solidFill>
                <a:latin typeface="Calibri" panose="020F0502020204030204" pitchFamily="34" charset="0"/>
                <a:cs typeface="Calibri" panose="020F0502020204030204" pitchFamily="34" charset="0"/>
              </a:rPr>
              <a:t>digestats</a:t>
            </a:r>
            <a:r>
              <a:rPr lang="fr-FR" dirty="0">
                <a:solidFill>
                  <a:schemeClr val="tx1">
                    <a:lumMod val="100000"/>
                  </a:schemeClr>
                </a:solidFill>
                <a:latin typeface="Calibri" panose="020F0502020204030204" pitchFamily="34" charset="0"/>
                <a:cs typeface="Calibri" panose="020F0502020204030204" pitchFamily="34" charset="0"/>
              </a:rPr>
              <a:t> est plus stable que celui des résidus et racines</a:t>
            </a:r>
            <a:endParaRPr lang="fr-FR" dirty="0">
              <a:solidFill>
                <a:schemeClr val="tx1">
                  <a:lumMod val="100000"/>
                </a:schemeClr>
              </a:solidFill>
              <a:latin typeface="Calibri" panose="020F0502020204030204" pitchFamily="34" charset="0"/>
            </a:endParaRPr>
          </a:p>
        </p:txBody>
      </p:sp>
      <p:sp>
        <p:nvSpPr>
          <p:cNvPr id="3" name="Titre 2"/>
          <p:cNvSpPr>
            <a:spLocks noGrp="1"/>
          </p:cNvSpPr>
          <p:nvPr>
            <p:ph type="title"/>
          </p:nvPr>
        </p:nvSpPr>
        <p:spPr/>
        <p:txBody>
          <a:bodyPr/>
          <a:lstStyle/>
          <a:p>
            <a:r>
              <a:rPr lang="fr-FR" dirty="0"/>
              <a:t>Méthodes – le carbone du digestat</a:t>
            </a:r>
          </a:p>
        </p:txBody>
      </p:sp>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l="33147" t="19814" r="34000"/>
          <a:stretch/>
        </p:blipFill>
        <p:spPr>
          <a:xfrm>
            <a:off x="2901372" y="4758220"/>
            <a:ext cx="2621974" cy="2019098"/>
          </a:xfrm>
          <a:prstGeom prst="rect">
            <a:avLst/>
          </a:prstGeom>
        </p:spPr>
      </p:pic>
      <p:sp>
        <p:nvSpPr>
          <p:cNvPr id="6" name="ZoneTexte 5"/>
          <p:cNvSpPr txBox="1"/>
          <p:nvPr/>
        </p:nvSpPr>
        <p:spPr>
          <a:xfrm>
            <a:off x="290221" y="5926156"/>
            <a:ext cx="2266661" cy="461665"/>
          </a:xfrm>
          <a:prstGeom prst="rect">
            <a:avLst/>
          </a:prstGeom>
          <a:noFill/>
        </p:spPr>
        <p:txBody>
          <a:bodyPr wrap="square" rtlCol="0">
            <a:spAutoFit/>
          </a:bodyPr>
          <a:lstStyle/>
          <a:p>
            <a:r>
              <a:rPr lang="fr-FR" sz="1200" i="1" dirty="0"/>
              <a:t>* Indice de stabilité de la matière organique</a:t>
            </a:r>
          </a:p>
        </p:txBody>
      </p:sp>
      <p:sp>
        <p:nvSpPr>
          <p:cNvPr id="7" name="Rectangle 6"/>
          <p:cNvSpPr/>
          <p:nvPr/>
        </p:nvSpPr>
        <p:spPr>
          <a:xfrm>
            <a:off x="3694546" y="6033991"/>
            <a:ext cx="1736436" cy="147782"/>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p:nvPr/>
        </p:nvCxnSpPr>
        <p:spPr>
          <a:xfrm>
            <a:off x="3621231" y="5858501"/>
            <a:ext cx="1837459"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5523346" y="5679516"/>
            <a:ext cx="1099127" cy="307777"/>
          </a:xfrm>
          <a:prstGeom prst="rect">
            <a:avLst/>
          </a:prstGeom>
          <a:noFill/>
        </p:spPr>
        <p:txBody>
          <a:bodyPr wrap="square" rtlCol="0">
            <a:spAutoFit/>
          </a:bodyPr>
          <a:lstStyle/>
          <a:p>
            <a:r>
              <a:rPr lang="fr-FR" sz="1400" dirty="0">
                <a:solidFill>
                  <a:srgbClr val="0000FF"/>
                </a:solidFill>
              </a:rPr>
              <a:t>racines</a:t>
            </a:r>
          </a:p>
        </p:txBody>
      </p:sp>
      <p:sp>
        <p:nvSpPr>
          <p:cNvPr id="11" name="ZoneTexte 10"/>
          <p:cNvSpPr txBox="1"/>
          <p:nvPr/>
        </p:nvSpPr>
        <p:spPr>
          <a:xfrm>
            <a:off x="5518730" y="5936658"/>
            <a:ext cx="1999673" cy="307777"/>
          </a:xfrm>
          <a:prstGeom prst="rect">
            <a:avLst/>
          </a:prstGeom>
          <a:noFill/>
        </p:spPr>
        <p:txBody>
          <a:bodyPr wrap="square" rtlCol="0">
            <a:spAutoFit/>
          </a:bodyPr>
          <a:lstStyle/>
          <a:p>
            <a:r>
              <a:rPr lang="fr-FR" sz="1400" dirty="0">
                <a:solidFill>
                  <a:srgbClr val="FF0000"/>
                </a:solidFill>
              </a:rPr>
              <a:t>résidus aériens</a:t>
            </a:r>
          </a:p>
        </p:txBody>
      </p:sp>
      <p:sp>
        <p:nvSpPr>
          <p:cNvPr id="12" name="ZoneTexte 11"/>
          <p:cNvSpPr txBox="1"/>
          <p:nvPr/>
        </p:nvSpPr>
        <p:spPr>
          <a:xfrm>
            <a:off x="6973455" y="4910493"/>
            <a:ext cx="2199915" cy="1477328"/>
          </a:xfrm>
          <a:prstGeom prst="rect">
            <a:avLst/>
          </a:prstGeom>
          <a:noFill/>
        </p:spPr>
        <p:txBody>
          <a:bodyPr wrap="square" rtlCol="0">
            <a:spAutoFit/>
          </a:bodyPr>
          <a:lstStyle/>
          <a:p>
            <a:r>
              <a:rPr lang="fr-FR" i="1" dirty="0"/>
              <a:t>Stabilité du C des </a:t>
            </a:r>
            <a:r>
              <a:rPr lang="fr-FR" i="1" dirty="0" err="1"/>
              <a:t>digestats</a:t>
            </a:r>
            <a:r>
              <a:rPr lang="fr-FR" i="1" dirty="0"/>
              <a:t> en comparaison à des résidus de culture et des racines</a:t>
            </a:r>
          </a:p>
        </p:txBody>
      </p:sp>
    </p:spTree>
    <p:extLst>
      <p:ext uri="{BB962C8B-B14F-4D97-AF65-F5344CB8AC3E}">
        <p14:creationId xmlns:p14="http://schemas.microsoft.com/office/powerpoint/2010/main" val="3275533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6478" y="3385126"/>
            <a:ext cx="3652093" cy="2840516"/>
          </a:xfrm>
          <a:prstGeom prst="rect">
            <a:avLst/>
          </a:prstGeom>
        </p:spPr>
      </p:pic>
      <p:sp>
        <p:nvSpPr>
          <p:cNvPr id="2" name="Espace réservé du contenu 1"/>
          <p:cNvSpPr>
            <a:spLocks noGrp="1"/>
          </p:cNvSpPr>
          <p:nvPr>
            <p:ph idx="1"/>
          </p:nvPr>
        </p:nvSpPr>
        <p:spPr>
          <a:xfrm>
            <a:off x="180975" y="650100"/>
            <a:ext cx="8820150" cy="5988424"/>
          </a:xfrm>
        </p:spPr>
        <p:txBody>
          <a:bodyPr>
            <a:normAutofit/>
          </a:bodyPr>
          <a:lstStyle/>
          <a:p>
            <a:pPr>
              <a:spcBef>
                <a:spcPts val="200"/>
              </a:spcBef>
              <a:spcAft>
                <a:spcPts val="200"/>
              </a:spcAft>
            </a:pPr>
            <a:r>
              <a:rPr lang="fr-FR" sz="2000" dirty="0"/>
              <a:t>Exemple du cas type 1 (Ile-de-France, CIVE d’hiver avant maïs)</a:t>
            </a:r>
          </a:p>
          <a:p>
            <a:pPr>
              <a:spcBef>
                <a:spcPts val="200"/>
              </a:spcBef>
              <a:spcAft>
                <a:spcPts val="200"/>
              </a:spcAft>
            </a:pPr>
            <a:r>
              <a:rPr lang="fr-FR" sz="2000" dirty="0"/>
              <a:t>Entrées de C :</a:t>
            </a:r>
          </a:p>
          <a:p>
            <a:pPr lvl="1">
              <a:spcBef>
                <a:spcPts val="200"/>
              </a:spcBef>
              <a:spcAft>
                <a:spcPts val="200"/>
              </a:spcAft>
            </a:pPr>
            <a:r>
              <a:rPr lang="fr-FR" sz="1800" dirty="0">
                <a:latin typeface="Calibri" panose="020F0502020204030204" pitchFamily="34" charset="0"/>
                <a:cs typeface="Calibri" panose="020F0502020204030204" pitchFamily="34" charset="0"/>
              </a:rPr>
              <a:t>↗</a:t>
            </a:r>
            <a:r>
              <a:rPr lang="fr-FR" sz="1800" dirty="0"/>
              <a:t> entrées C du couvert avec CIVE malgré l’exportation : contribution racinaire et exsudats </a:t>
            </a:r>
          </a:p>
          <a:p>
            <a:pPr lvl="1">
              <a:spcBef>
                <a:spcPts val="200"/>
              </a:spcBef>
              <a:spcAft>
                <a:spcPts val="200"/>
              </a:spcAft>
            </a:pPr>
            <a:r>
              <a:rPr lang="fr-FR" sz="1800" dirty="0"/>
              <a:t>Légère </a:t>
            </a:r>
            <a:r>
              <a:rPr lang="fr-FR" sz="1800" dirty="0">
                <a:latin typeface="Calibri" panose="020F0502020204030204" pitchFamily="34" charset="0"/>
                <a:cs typeface="Calibri" panose="020F0502020204030204" pitchFamily="34" charset="0"/>
              </a:rPr>
              <a:t>↘</a:t>
            </a:r>
            <a:r>
              <a:rPr lang="fr-FR" sz="1800" dirty="0"/>
              <a:t> des entrées de C des cultures principales (</a:t>
            </a:r>
            <a:r>
              <a:rPr lang="fr-FR" sz="1800" dirty="0">
                <a:latin typeface="Calibri" panose="020F0502020204030204" pitchFamily="34" charset="0"/>
                <a:cs typeface="Calibri" panose="020F0502020204030204" pitchFamily="34" charset="0"/>
              </a:rPr>
              <a:t>↘</a:t>
            </a:r>
            <a:r>
              <a:rPr lang="fr-FR" sz="1800" dirty="0"/>
              <a:t> rendement du maïs grain suivant CIVE)</a:t>
            </a:r>
          </a:p>
          <a:p>
            <a:pPr lvl="1">
              <a:spcBef>
                <a:spcPts val="200"/>
              </a:spcBef>
              <a:spcAft>
                <a:spcPts val="200"/>
              </a:spcAft>
            </a:pPr>
            <a:r>
              <a:rPr lang="fr-FR" sz="1800" dirty="0"/>
              <a:t>Entrées C avec CIVE et digestat &gt; sans CIVE, CIVE sans digestat ≈ sans CIVE </a:t>
            </a:r>
          </a:p>
          <a:p>
            <a:pPr>
              <a:spcBef>
                <a:spcPts val="200"/>
              </a:spcBef>
              <a:spcAft>
                <a:spcPts val="200"/>
              </a:spcAft>
            </a:pPr>
            <a:r>
              <a:rPr lang="fr-FR" sz="2000" dirty="0">
                <a:solidFill>
                  <a:schemeClr val="tx1">
                    <a:lumMod val="100000"/>
                  </a:schemeClr>
                </a:solidFill>
                <a:latin typeface="Calibri" panose="020F0502020204030204" pitchFamily="34" charset="0"/>
              </a:rPr>
              <a:t>Conséquences sur stocks de C : stock avec CIVE et digestat &gt; stock sans CIVE</a:t>
            </a:r>
            <a:endParaRPr lang="fr-FR" sz="2000" dirty="0"/>
          </a:p>
          <a:p>
            <a:pPr lvl="1">
              <a:spcBef>
                <a:spcPts val="200"/>
              </a:spcBef>
              <a:spcAft>
                <a:spcPts val="200"/>
              </a:spcAft>
            </a:pPr>
            <a:endParaRPr lang="fr-FR" sz="1800" dirty="0"/>
          </a:p>
          <a:p>
            <a:pPr>
              <a:spcBef>
                <a:spcPts val="200"/>
              </a:spcBef>
              <a:spcAft>
                <a:spcPts val="200"/>
              </a:spcAft>
            </a:pPr>
            <a:endParaRPr lang="fr-FR" sz="2000" dirty="0"/>
          </a:p>
        </p:txBody>
      </p:sp>
      <p:sp>
        <p:nvSpPr>
          <p:cNvPr id="3" name="Titre 2"/>
          <p:cNvSpPr>
            <a:spLocks noGrp="1"/>
          </p:cNvSpPr>
          <p:nvPr>
            <p:ph type="title"/>
          </p:nvPr>
        </p:nvSpPr>
        <p:spPr/>
        <p:txBody>
          <a:bodyPr/>
          <a:lstStyle/>
          <a:p>
            <a:r>
              <a:rPr lang="fr-FR" dirty="0"/>
              <a:t>Résultats : entrées de C et stockage de C</a:t>
            </a:r>
          </a:p>
        </p:txBody>
      </p:sp>
      <p:cxnSp>
        <p:nvCxnSpPr>
          <p:cNvPr id="7" name="Connecteur droit avec flèche 6" descr=" 10"/>
          <p:cNvCxnSpPr/>
          <p:nvPr/>
        </p:nvCxnSpPr>
        <p:spPr>
          <a:xfrm flipV="1">
            <a:off x="7432389" y="4934902"/>
            <a:ext cx="0" cy="288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descr=" 12"/>
          <p:cNvSpPr txBox="1"/>
          <p:nvPr/>
        </p:nvSpPr>
        <p:spPr>
          <a:xfrm>
            <a:off x="7493959" y="4894236"/>
            <a:ext cx="1224136" cy="369332"/>
          </a:xfrm>
          <a:prstGeom prst="rect">
            <a:avLst/>
          </a:prstGeom>
          <a:noFill/>
        </p:spPr>
        <p:txBody>
          <a:bodyPr wrap="square" rtlCol="0">
            <a:spAutoFit/>
          </a:bodyPr>
          <a:lstStyle/>
          <a:p>
            <a:r>
              <a:rPr lang="fr-FR" dirty="0">
                <a:solidFill>
                  <a:srgbClr val="FF0000"/>
                </a:solidFill>
              </a:rPr>
              <a:t>+1.1 t C/ha</a:t>
            </a:r>
          </a:p>
        </p:txBody>
      </p:sp>
      <p:sp>
        <p:nvSpPr>
          <p:cNvPr id="9" name="ZoneTexte 8" descr=" 16"/>
          <p:cNvSpPr txBox="1"/>
          <p:nvPr/>
        </p:nvSpPr>
        <p:spPr>
          <a:xfrm>
            <a:off x="4739858" y="6188118"/>
            <a:ext cx="4651792" cy="646331"/>
          </a:xfrm>
          <a:prstGeom prst="rect">
            <a:avLst/>
          </a:prstGeom>
          <a:noFill/>
        </p:spPr>
        <p:txBody>
          <a:bodyPr wrap="square" rtlCol="0">
            <a:spAutoFit/>
          </a:bodyPr>
          <a:lstStyle/>
          <a:p>
            <a:r>
              <a:rPr lang="fr-FR" i="1" dirty="0"/>
              <a:t>Evolution des stocks de C au cours du temps, avec ou sans CIVE, avec ou sans digestat</a:t>
            </a:r>
          </a:p>
        </p:txBody>
      </p:sp>
      <p:sp>
        <p:nvSpPr>
          <p:cNvPr id="4" name="ZoneTexte 3" descr=" 15"/>
          <p:cNvSpPr txBox="1"/>
          <p:nvPr/>
        </p:nvSpPr>
        <p:spPr>
          <a:xfrm>
            <a:off x="561976" y="6225642"/>
            <a:ext cx="2626936" cy="646331"/>
          </a:xfrm>
          <a:prstGeom prst="rect">
            <a:avLst/>
          </a:prstGeom>
          <a:noFill/>
        </p:spPr>
        <p:txBody>
          <a:bodyPr wrap="square" rtlCol="0">
            <a:spAutoFit/>
          </a:bodyPr>
          <a:lstStyle/>
          <a:p>
            <a:pPr algn="ctr"/>
            <a:r>
              <a:rPr lang="fr-FR" i="1" dirty="0"/>
              <a:t>Entrées de C </a:t>
            </a:r>
            <a:r>
              <a:rPr lang="fr-FR" i="1" dirty="0" err="1"/>
              <a:t>humifiées</a:t>
            </a:r>
            <a:r>
              <a:rPr lang="fr-FR" i="1" dirty="0"/>
              <a:t> moyennes annuelles</a:t>
            </a:r>
          </a:p>
        </p:txBody>
      </p:sp>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67" y="3707989"/>
            <a:ext cx="3236983" cy="2517653"/>
          </a:xfrm>
          <a:prstGeom prst="rect">
            <a:avLst/>
          </a:prstGeom>
        </p:spPr>
      </p:pic>
    </p:spTree>
    <p:extLst>
      <p:ext uri="{BB962C8B-B14F-4D97-AF65-F5344CB8AC3E}">
        <p14:creationId xmlns:p14="http://schemas.microsoft.com/office/powerpoint/2010/main" val="293685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80975" y="788894"/>
            <a:ext cx="4105275" cy="5988424"/>
          </a:xfrm>
        </p:spPr>
        <p:txBody>
          <a:bodyPr>
            <a:normAutofit/>
          </a:bodyPr>
          <a:lstStyle/>
          <a:p>
            <a:r>
              <a:rPr lang="fr-FR" sz="2000" dirty="0"/>
              <a:t>Exemple du cas type 1 (Ile-de-France, CIVE d’hiver avant maïs)</a:t>
            </a:r>
          </a:p>
          <a:p>
            <a:r>
              <a:rPr lang="fr-FR" sz="2000" dirty="0"/>
              <a:t>A rendement identique entre couvert non récolté et CIVE, le stock de C à 30 ans est plus important avec un couvert non récolté</a:t>
            </a:r>
          </a:p>
          <a:p>
            <a:r>
              <a:rPr lang="fr-FR" sz="2000" dirty="0"/>
              <a:t>Mais rendement des CIVE &gt;&gt; rendement des couverts non récoltés : </a:t>
            </a:r>
          </a:p>
          <a:p>
            <a:pPr lvl="1"/>
            <a:r>
              <a:rPr lang="fr-FR" sz="1800" dirty="0"/>
              <a:t>Il faudrait 4.3 t MS/ha de couverts non récoltés pour stocker autant qu’une CIVE d’hiver à 10 t MS/ha</a:t>
            </a:r>
          </a:p>
          <a:p>
            <a:pPr lvl="1"/>
            <a:r>
              <a:rPr lang="fr-FR" sz="1800" dirty="0"/>
              <a:t>Une CIVE d’hiver (avec digestat) stocke plus qu’un couvert non récolté (de 2 t MS/ha) à partir d’un rendement de 3.7 t MS/ha</a:t>
            </a:r>
          </a:p>
        </p:txBody>
      </p:sp>
      <p:sp>
        <p:nvSpPr>
          <p:cNvPr id="3" name="Titre 2"/>
          <p:cNvSpPr>
            <a:spLocks noGrp="1"/>
          </p:cNvSpPr>
          <p:nvPr>
            <p:ph type="title"/>
          </p:nvPr>
        </p:nvSpPr>
        <p:spPr/>
        <p:txBody>
          <a:bodyPr/>
          <a:lstStyle/>
          <a:p>
            <a:r>
              <a:rPr lang="fr-FR" dirty="0"/>
              <a:t>Influence du rendement des couverts</a:t>
            </a:r>
          </a:p>
        </p:txBody>
      </p:sp>
      <p:sp>
        <p:nvSpPr>
          <p:cNvPr id="4" name="ZoneTexte 3"/>
          <p:cNvSpPr txBox="1"/>
          <p:nvPr/>
        </p:nvSpPr>
        <p:spPr>
          <a:xfrm>
            <a:off x="5363581" y="5491480"/>
            <a:ext cx="3868011" cy="1200329"/>
          </a:xfrm>
          <a:prstGeom prst="rect">
            <a:avLst/>
          </a:prstGeom>
          <a:noFill/>
        </p:spPr>
        <p:txBody>
          <a:bodyPr wrap="square" rtlCol="0">
            <a:spAutoFit/>
          </a:bodyPr>
          <a:lstStyle/>
          <a:p>
            <a:r>
              <a:rPr lang="fr-FR" dirty="0"/>
              <a:t>Rendement référence CIVE hiver = 10 MS/ha récoltés (11 t MS/ha biomasse)</a:t>
            </a:r>
          </a:p>
          <a:p>
            <a:r>
              <a:rPr lang="fr-FR" dirty="0"/>
              <a:t>Rendement référence couvert non récolté = 2 t MS/ha</a:t>
            </a:r>
          </a:p>
        </p:txBody>
      </p:sp>
      <p:sp>
        <p:nvSpPr>
          <p:cNvPr id="5" name="Ellipse 4"/>
          <p:cNvSpPr/>
          <p:nvPr/>
        </p:nvSpPr>
        <p:spPr>
          <a:xfrm>
            <a:off x="5039545" y="6151769"/>
            <a:ext cx="180020" cy="18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5039545" y="5611689"/>
            <a:ext cx="180020" cy="180000"/>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5436716" y="788894"/>
            <a:ext cx="3868011" cy="646331"/>
          </a:xfrm>
          <a:prstGeom prst="rect">
            <a:avLst/>
          </a:prstGeom>
          <a:noFill/>
        </p:spPr>
        <p:txBody>
          <a:bodyPr wrap="square" rtlCol="0">
            <a:spAutoFit/>
          </a:bodyPr>
          <a:lstStyle/>
          <a:p>
            <a:pPr algn="ctr"/>
            <a:r>
              <a:rPr lang="fr-FR" i="1" dirty="0"/>
              <a:t>Stock C à 30 ans (0-25 cm) en fonction du rendement des couverts</a:t>
            </a: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3336" y="1631960"/>
            <a:ext cx="4695825" cy="3652308"/>
          </a:xfrm>
          <a:prstGeom prst="rect">
            <a:avLst/>
          </a:prstGeom>
        </p:spPr>
      </p:pic>
    </p:spTree>
    <p:extLst>
      <p:ext uri="{BB962C8B-B14F-4D97-AF65-F5344CB8AC3E}">
        <p14:creationId xmlns:p14="http://schemas.microsoft.com/office/powerpoint/2010/main" val="4212556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 35"/>
          <p:cNvPicPr>
            <a:picLocks noChangeAspect="1"/>
          </p:cNvPicPr>
          <p:nvPr/>
        </p:nvPicPr>
        <p:blipFill rotWithShape="1">
          <a:blip r:embed="rId2" cstate="print">
            <a:extLst>
              <a:ext uri="{28A0092B-C50C-407E-A947-70E740481C1C}">
                <a14:useLocalDpi xmlns:a14="http://schemas.microsoft.com/office/drawing/2010/main" val="0"/>
              </a:ext>
            </a:extLst>
          </a:blip>
          <a:srcRect l="1687"/>
          <a:stretch/>
        </p:blipFill>
        <p:spPr>
          <a:xfrm>
            <a:off x="9525" y="3567756"/>
            <a:ext cx="7609436" cy="3052539"/>
          </a:xfrm>
          <a:prstGeom prst="rect">
            <a:avLst/>
          </a:prstGeom>
        </p:spPr>
      </p:pic>
      <p:sp>
        <p:nvSpPr>
          <p:cNvPr id="2" name="Espace réservé du contenu 1"/>
          <p:cNvSpPr>
            <a:spLocks noGrp="1"/>
          </p:cNvSpPr>
          <p:nvPr>
            <p:ph idx="1"/>
          </p:nvPr>
        </p:nvSpPr>
        <p:spPr>
          <a:xfrm>
            <a:off x="180975" y="788894"/>
            <a:ext cx="8896350" cy="5988424"/>
          </a:xfrm>
        </p:spPr>
        <p:txBody>
          <a:bodyPr>
            <a:normAutofit/>
          </a:bodyPr>
          <a:lstStyle/>
          <a:p>
            <a:r>
              <a:rPr lang="fr-FR" dirty="0"/>
              <a:t>Stockage positif pour l’ensemble des cas type (de 0.3‰ à 2.4‰)</a:t>
            </a:r>
          </a:p>
          <a:p>
            <a:r>
              <a:rPr lang="fr-FR" dirty="0"/>
              <a:t>Variable selon les contextes pédoclimatiques, les fréquences et productions de CIVE considérées et la situation sans méthanisation :</a:t>
            </a:r>
          </a:p>
          <a:p>
            <a:pPr marL="914400" lvl="1" indent="-457200">
              <a:buFont typeface="+mj-lt"/>
              <a:buAutoNum type="arabicPeriod"/>
            </a:pPr>
            <a:r>
              <a:rPr lang="fr-FR" sz="2000" dirty="0"/>
              <a:t>CIVE hiver remplace sol nu</a:t>
            </a:r>
          </a:p>
          <a:p>
            <a:pPr marL="914400" lvl="1" indent="-457200">
              <a:buFont typeface="+mj-lt"/>
              <a:buAutoNum type="arabicPeriod"/>
            </a:pPr>
            <a:r>
              <a:rPr lang="fr-FR" sz="2000" dirty="0"/>
              <a:t>CIVE d’été remplace sol nu</a:t>
            </a:r>
          </a:p>
          <a:p>
            <a:pPr marL="457200" lvl="1" indent="0">
              <a:buNone/>
            </a:pPr>
            <a:r>
              <a:rPr lang="fr-FR" sz="2000" dirty="0"/>
              <a:t>	ou CIVE hiver remplace couvert non récolté</a:t>
            </a:r>
          </a:p>
          <a:p>
            <a:pPr marL="914400" lvl="1" indent="-457200">
              <a:buFont typeface="+mj-lt"/>
              <a:buAutoNum type="arabicPeriod" startAt="3"/>
            </a:pPr>
            <a:r>
              <a:rPr lang="fr-FR" sz="2000" dirty="0"/>
              <a:t>CIVE d’été remplace couvert non récolté</a:t>
            </a:r>
          </a:p>
          <a:p>
            <a:endParaRPr lang="fr-FR" dirty="0"/>
          </a:p>
          <a:p>
            <a:endParaRPr lang="fr-FR" sz="2000" dirty="0"/>
          </a:p>
        </p:txBody>
      </p:sp>
      <p:sp>
        <p:nvSpPr>
          <p:cNvPr id="3" name="Titre 2"/>
          <p:cNvSpPr>
            <a:spLocks noGrp="1"/>
          </p:cNvSpPr>
          <p:nvPr>
            <p:ph type="title"/>
          </p:nvPr>
        </p:nvSpPr>
        <p:spPr/>
        <p:txBody>
          <a:bodyPr/>
          <a:lstStyle/>
          <a:p>
            <a:r>
              <a:rPr lang="fr-FR" dirty="0"/>
              <a:t>Résultats pour l’ensemble des cas types</a:t>
            </a:r>
          </a:p>
        </p:txBody>
      </p:sp>
      <p:sp>
        <p:nvSpPr>
          <p:cNvPr id="5" name="Flèche vers le bas 4"/>
          <p:cNvSpPr/>
          <p:nvPr/>
        </p:nvSpPr>
        <p:spPr>
          <a:xfrm>
            <a:off x="6352297" y="2164730"/>
            <a:ext cx="360040" cy="1412482"/>
          </a:xfrm>
          <a:prstGeom prst="down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6879908" y="2228162"/>
            <a:ext cx="1825098" cy="1015663"/>
          </a:xfrm>
          <a:prstGeom prst="rect">
            <a:avLst/>
          </a:prstGeom>
          <a:noFill/>
        </p:spPr>
        <p:txBody>
          <a:bodyPr wrap="square" rtlCol="0">
            <a:spAutoFit/>
          </a:bodyPr>
          <a:lstStyle/>
          <a:p>
            <a:r>
              <a:rPr lang="fr-FR" sz="2000" dirty="0"/>
              <a:t>Diminution du stockage (mais reste positif)</a:t>
            </a:r>
          </a:p>
        </p:txBody>
      </p:sp>
      <p:sp>
        <p:nvSpPr>
          <p:cNvPr id="7" name="ZoneTexte 6"/>
          <p:cNvSpPr txBox="1"/>
          <p:nvPr/>
        </p:nvSpPr>
        <p:spPr>
          <a:xfrm>
            <a:off x="998265" y="6457930"/>
            <a:ext cx="1080120" cy="338554"/>
          </a:xfrm>
          <a:prstGeom prst="rect">
            <a:avLst/>
          </a:prstGeom>
          <a:noFill/>
        </p:spPr>
        <p:txBody>
          <a:bodyPr wrap="square" rtlCol="0">
            <a:spAutoFit/>
          </a:bodyPr>
          <a:lstStyle/>
          <a:p>
            <a:pPr algn="ctr"/>
            <a:r>
              <a:rPr lang="fr-FR" sz="1600" dirty="0">
                <a:latin typeface="Arial" panose="020B0604020202020204" pitchFamily="34" charset="0"/>
                <a:cs typeface="Arial" panose="020B0604020202020204" pitchFamily="34" charset="0"/>
              </a:rPr>
              <a:t>IDF</a:t>
            </a:r>
          </a:p>
        </p:txBody>
      </p:sp>
      <p:sp>
        <p:nvSpPr>
          <p:cNvPr id="8" name="ZoneTexte 7"/>
          <p:cNvSpPr txBox="1"/>
          <p:nvPr/>
        </p:nvSpPr>
        <p:spPr>
          <a:xfrm>
            <a:off x="2726457" y="6457930"/>
            <a:ext cx="1296144" cy="338554"/>
          </a:xfrm>
          <a:prstGeom prst="rect">
            <a:avLst/>
          </a:prstGeom>
          <a:noFill/>
        </p:spPr>
        <p:txBody>
          <a:bodyPr wrap="square" rtlCol="0">
            <a:spAutoFit/>
          </a:bodyPr>
          <a:lstStyle/>
          <a:p>
            <a:pPr algn="ctr"/>
            <a:r>
              <a:rPr lang="fr-FR" sz="1600" dirty="0">
                <a:latin typeface="Arial" panose="020B0604020202020204" pitchFamily="34" charset="0"/>
                <a:cs typeface="Arial" panose="020B0604020202020204" pitchFamily="34" charset="0"/>
              </a:rPr>
              <a:t>Sud-ouest</a:t>
            </a:r>
          </a:p>
        </p:txBody>
      </p:sp>
      <p:sp>
        <p:nvSpPr>
          <p:cNvPr id="9" name="ZoneTexte 8"/>
          <p:cNvSpPr txBox="1"/>
          <p:nvPr/>
        </p:nvSpPr>
        <p:spPr>
          <a:xfrm>
            <a:off x="4399612" y="6457930"/>
            <a:ext cx="1377917" cy="338554"/>
          </a:xfrm>
          <a:prstGeom prst="rect">
            <a:avLst/>
          </a:prstGeom>
          <a:noFill/>
        </p:spPr>
        <p:txBody>
          <a:bodyPr wrap="square" rtlCol="0">
            <a:spAutoFit/>
          </a:bodyPr>
          <a:lstStyle/>
          <a:p>
            <a:pPr algn="ctr"/>
            <a:r>
              <a:rPr lang="fr-FR" sz="1600" dirty="0">
                <a:latin typeface="Arial" panose="020B0604020202020204" pitchFamily="34" charset="0"/>
                <a:cs typeface="Arial" panose="020B0604020202020204" pitchFamily="34" charset="0"/>
              </a:rPr>
              <a:t>Rhône-Alpes</a:t>
            </a:r>
          </a:p>
        </p:txBody>
      </p:sp>
      <p:sp>
        <p:nvSpPr>
          <p:cNvPr id="10" name="ZoneTexte 9"/>
          <p:cNvSpPr txBox="1"/>
          <p:nvPr/>
        </p:nvSpPr>
        <p:spPr>
          <a:xfrm>
            <a:off x="5678785" y="6457930"/>
            <a:ext cx="1080120" cy="338554"/>
          </a:xfrm>
          <a:prstGeom prst="rect">
            <a:avLst/>
          </a:prstGeom>
          <a:noFill/>
        </p:spPr>
        <p:txBody>
          <a:bodyPr wrap="square" rtlCol="0">
            <a:spAutoFit/>
          </a:bodyPr>
          <a:lstStyle/>
          <a:p>
            <a:pPr algn="ctr"/>
            <a:r>
              <a:rPr lang="fr-FR" sz="1600" dirty="0">
                <a:latin typeface="Arial" panose="020B0604020202020204" pitchFamily="34" charset="0"/>
                <a:cs typeface="Arial" panose="020B0604020202020204" pitchFamily="34" charset="0"/>
              </a:rPr>
              <a:t>Ouest</a:t>
            </a:r>
          </a:p>
        </p:txBody>
      </p:sp>
      <p:sp>
        <p:nvSpPr>
          <p:cNvPr id="11" name="Accolade ouvrante 10"/>
          <p:cNvSpPr/>
          <p:nvPr/>
        </p:nvSpPr>
        <p:spPr>
          <a:xfrm rot="16200000">
            <a:off x="1490519" y="5773984"/>
            <a:ext cx="170205" cy="115471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Accolade ouvrante 11"/>
          <p:cNvSpPr/>
          <p:nvPr/>
        </p:nvSpPr>
        <p:spPr>
          <a:xfrm rot="16200000">
            <a:off x="3246530" y="5321819"/>
            <a:ext cx="191691" cy="208053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Accolade ouvrante 12"/>
          <p:cNvSpPr/>
          <p:nvPr/>
        </p:nvSpPr>
        <p:spPr>
          <a:xfrm rot="16200000">
            <a:off x="4997566" y="5755224"/>
            <a:ext cx="182010" cy="118042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Accolade ouvrante 13"/>
          <p:cNvSpPr/>
          <p:nvPr/>
        </p:nvSpPr>
        <p:spPr>
          <a:xfrm rot="16200000">
            <a:off x="6102464" y="5917137"/>
            <a:ext cx="175127" cy="84972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Ellipse 14"/>
          <p:cNvSpPr/>
          <p:nvPr/>
        </p:nvSpPr>
        <p:spPr>
          <a:xfrm>
            <a:off x="4074418" y="2164730"/>
            <a:ext cx="176170" cy="163118"/>
          </a:xfrm>
          <a:prstGeom prst="ellipse">
            <a:avLst/>
          </a:prstGeom>
          <a:noFill/>
          <a:ln w="28575">
            <a:solidFill>
              <a:srgbClr val="104E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5748055" y="2923924"/>
            <a:ext cx="176170" cy="163118"/>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4074418" y="2602101"/>
            <a:ext cx="176170" cy="1631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5443255" y="3302571"/>
            <a:ext cx="176170" cy="163118"/>
          </a:xfrm>
          <a:prstGeom prst="ellipse">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5812641" y="6075406"/>
            <a:ext cx="216000" cy="21600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6242585" y="6075406"/>
            <a:ext cx="216000" cy="216000"/>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5385568" y="6075406"/>
            <a:ext cx="216000" cy="21600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4523310" y="6070292"/>
            <a:ext cx="216000" cy="216000"/>
          </a:xfrm>
          <a:prstGeom prst="ellipse">
            <a:avLst/>
          </a:prstGeom>
          <a:noFill/>
          <a:ln w="28575">
            <a:solidFill>
              <a:srgbClr val="104E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4953254" y="6070292"/>
            <a:ext cx="216000" cy="21600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4096237" y="6070292"/>
            <a:ext cx="216000" cy="216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3200189" y="6075406"/>
            <a:ext cx="216000" cy="216000"/>
          </a:xfrm>
          <a:prstGeom prst="ellipse">
            <a:avLst/>
          </a:prstGeom>
          <a:noFill/>
          <a:ln w="28575">
            <a:solidFill>
              <a:srgbClr val="104E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a:off x="3630133" y="6075406"/>
            <a:ext cx="216000" cy="216000"/>
          </a:xfrm>
          <a:prstGeom prst="ellipse">
            <a:avLst/>
          </a:prstGeom>
          <a:noFill/>
          <a:ln w="28575">
            <a:solidFill>
              <a:srgbClr val="104E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p:cNvSpPr/>
          <p:nvPr/>
        </p:nvSpPr>
        <p:spPr>
          <a:xfrm>
            <a:off x="2773116" y="6075406"/>
            <a:ext cx="216000" cy="216000"/>
          </a:xfrm>
          <a:prstGeom prst="ellipse">
            <a:avLst/>
          </a:prstGeom>
          <a:noFill/>
          <a:ln w="28575">
            <a:solidFill>
              <a:srgbClr val="104E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nvSpPr>
        <p:spPr>
          <a:xfrm>
            <a:off x="1910858" y="6070292"/>
            <a:ext cx="216000" cy="216000"/>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2340802" y="6070292"/>
            <a:ext cx="216000" cy="216000"/>
          </a:xfrm>
          <a:prstGeom prst="ellipse">
            <a:avLst/>
          </a:prstGeom>
          <a:noFill/>
          <a:ln w="28575">
            <a:solidFill>
              <a:srgbClr val="104E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a:off x="1483785" y="6070292"/>
            <a:ext cx="216000" cy="216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a:off x="1060005" y="6075406"/>
            <a:ext cx="216000" cy="21600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p:cNvSpPr txBox="1"/>
          <p:nvPr/>
        </p:nvSpPr>
        <p:spPr>
          <a:xfrm>
            <a:off x="7527125" y="3858630"/>
            <a:ext cx="1553513" cy="2031325"/>
          </a:xfrm>
          <a:prstGeom prst="rect">
            <a:avLst/>
          </a:prstGeom>
          <a:noFill/>
        </p:spPr>
        <p:txBody>
          <a:bodyPr wrap="square" rtlCol="0">
            <a:spAutoFit/>
          </a:bodyPr>
          <a:lstStyle/>
          <a:p>
            <a:r>
              <a:rPr lang="fr-FR" i="1" dirty="0"/>
              <a:t>Stockage additionnel en 30 ans (0-25 cm) par rapport à la situation de référence</a:t>
            </a:r>
          </a:p>
        </p:txBody>
      </p:sp>
      <p:sp>
        <p:nvSpPr>
          <p:cNvPr id="33" name="ZoneTexte 32"/>
          <p:cNvSpPr txBox="1"/>
          <p:nvPr/>
        </p:nvSpPr>
        <p:spPr>
          <a:xfrm>
            <a:off x="7180287" y="3858630"/>
            <a:ext cx="432048" cy="369332"/>
          </a:xfrm>
          <a:prstGeom prst="rect">
            <a:avLst/>
          </a:prstGeom>
          <a:noFill/>
        </p:spPr>
        <p:txBody>
          <a:bodyPr wrap="square" rtlCol="0">
            <a:spAutoFit/>
          </a:bodyPr>
          <a:lstStyle/>
          <a:p>
            <a:r>
              <a:rPr lang="fr-FR" dirty="0"/>
              <a:t>*</a:t>
            </a:r>
          </a:p>
        </p:txBody>
      </p:sp>
      <p:sp>
        <p:nvSpPr>
          <p:cNvPr id="34" name="Rectangle 33"/>
          <p:cNvSpPr/>
          <p:nvPr/>
        </p:nvSpPr>
        <p:spPr>
          <a:xfrm>
            <a:off x="6558093" y="6568473"/>
            <a:ext cx="2121735" cy="307777"/>
          </a:xfrm>
          <a:prstGeom prst="rect">
            <a:avLst/>
          </a:prstGeom>
        </p:spPr>
        <p:txBody>
          <a:bodyPr wrap="none">
            <a:spAutoFit/>
          </a:bodyPr>
          <a:lstStyle/>
          <a:p>
            <a:r>
              <a:rPr lang="fr-FR" sz="1400" i="1" dirty="0"/>
              <a:t>* stock C initial = 50 t C/ha</a:t>
            </a:r>
          </a:p>
        </p:txBody>
      </p:sp>
    </p:spTree>
    <p:extLst>
      <p:ext uri="{BB962C8B-B14F-4D97-AF65-F5344CB8AC3E}">
        <p14:creationId xmlns:p14="http://schemas.microsoft.com/office/powerpoint/2010/main" val="3461010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80975" y="788894"/>
            <a:ext cx="8820150" cy="6069106"/>
          </a:xfrm>
        </p:spPr>
        <p:txBody>
          <a:bodyPr>
            <a:normAutofit fontScale="85000" lnSpcReduction="10000"/>
          </a:bodyPr>
          <a:lstStyle/>
          <a:p>
            <a:pPr>
              <a:lnSpc>
                <a:spcPct val="120000"/>
              </a:lnSpc>
            </a:pPr>
            <a:r>
              <a:rPr lang="fr-FR" dirty="0"/>
              <a:t>A production égale de biomasse, une CIVE (avec retour de digestat) stockerait légèrement moins de C dans les sols qu’un couvert non récolté</a:t>
            </a:r>
          </a:p>
          <a:p>
            <a:pPr>
              <a:lnSpc>
                <a:spcPct val="120000"/>
              </a:lnSpc>
            </a:pPr>
            <a:r>
              <a:rPr lang="fr-FR" dirty="0"/>
              <a:t>Mais les rendements de CIVE sont supérieurs aux rendements des couverts non récoltés, ce qui amène à un stockage supérieur avec CIVE (encore plus si la CIVE remplace un sol nu)</a:t>
            </a:r>
          </a:p>
          <a:p>
            <a:pPr>
              <a:lnSpc>
                <a:spcPct val="120000"/>
              </a:lnSpc>
            </a:pPr>
            <a:r>
              <a:rPr lang="fr-FR" dirty="0"/>
              <a:t>Grosse incertitude sur les entrées racinaires des CIVE qui contribuent fortement au stockage</a:t>
            </a:r>
          </a:p>
          <a:p>
            <a:pPr>
              <a:lnSpc>
                <a:spcPct val="120000"/>
              </a:lnSpc>
            </a:pPr>
            <a:r>
              <a:rPr lang="fr-FR" dirty="0"/>
              <a:t>Incertitudes sur les paramètres du modèle (entrées racinaires, humification du digestat…) ne modifient pas les principales conclusions</a:t>
            </a:r>
          </a:p>
          <a:p>
            <a:pPr>
              <a:lnSpc>
                <a:spcPct val="120000"/>
              </a:lnSpc>
            </a:pPr>
            <a:r>
              <a:rPr lang="fr-FR" dirty="0"/>
              <a:t>Résultats dépendant de la représentation du C dans AMG, assez robustes aux incertitudes du modèle, mais souhaitable de les confirmer sur le terrain</a:t>
            </a:r>
          </a:p>
          <a:p>
            <a:pPr>
              <a:lnSpc>
                <a:spcPct val="120000"/>
              </a:lnSpc>
            </a:pPr>
            <a:r>
              <a:rPr lang="fr-FR" dirty="0"/>
              <a:t>Etude à système de culture constant (hormis CIVE). Dans la réalité, des changements possibles (rotation culturale…) et imports déchets extérieurs </a:t>
            </a:r>
            <a:r>
              <a:rPr lang="fr-FR" dirty="0">
                <a:latin typeface="Calibri" panose="020F0502020204030204" pitchFamily="34" charset="0"/>
                <a:cs typeface="Calibri" panose="020F0502020204030204" pitchFamily="34" charset="0"/>
              </a:rPr>
              <a:t>→ effet sur le stockage de C à considérer</a:t>
            </a:r>
            <a:r>
              <a:rPr lang="fr-FR" dirty="0"/>
              <a:t> </a:t>
            </a:r>
          </a:p>
          <a:p>
            <a:pPr>
              <a:lnSpc>
                <a:spcPct val="120000"/>
              </a:lnSpc>
            </a:pPr>
            <a:r>
              <a:rPr lang="fr-FR" dirty="0"/>
              <a:t>Autres effets à étudier (pertes N…) et bilan GES complet à établir</a:t>
            </a:r>
          </a:p>
        </p:txBody>
      </p:sp>
      <p:sp>
        <p:nvSpPr>
          <p:cNvPr id="3" name="Titre 2"/>
          <p:cNvSpPr>
            <a:spLocks noGrp="1"/>
          </p:cNvSpPr>
          <p:nvPr>
            <p:ph type="title"/>
          </p:nvPr>
        </p:nvSpPr>
        <p:spPr/>
        <p:txBody>
          <a:bodyPr/>
          <a:lstStyle/>
          <a:p>
            <a:r>
              <a:rPr lang="fr-FR" dirty="0"/>
              <a:t>Conclusion du projet </a:t>
            </a:r>
            <a:r>
              <a:rPr lang="fr-FR" dirty="0" err="1"/>
              <a:t>Carbocims</a:t>
            </a:r>
            <a:endParaRPr lang="fr-FR" dirty="0"/>
          </a:p>
        </p:txBody>
      </p:sp>
    </p:spTree>
    <p:extLst>
      <p:ext uri="{BB962C8B-B14F-4D97-AF65-F5344CB8AC3E}">
        <p14:creationId xmlns:p14="http://schemas.microsoft.com/office/powerpoint/2010/main" val="148449928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b36c1e8-f508-4488-9a16-648e58800e2b">
      <Terms xmlns="http://schemas.microsoft.com/office/infopath/2007/PartnerControls"/>
    </lcf76f155ced4ddcb4097134ff3c332f>
    <TaxCatchAll xmlns="0fe242f6-550f-403c-9449-b4356be8035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12B7F482B5A2841885BAB818B4870D2" ma:contentTypeVersion="16" ma:contentTypeDescription="Crée un document." ma:contentTypeScope="" ma:versionID="725f217ada85336ad9421cb207d7d8a4">
  <xsd:schema xmlns:xsd="http://www.w3.org/2001/XMLSchema" xmlns:xs="http://www.w3.org/2001/XMLSchema" xmlns:p="http://schemas.microsoft.com/office/2006/metadata/properties" xmlns:ns2="8b36c1e8-f508-4488-9a16-648e58800e2b" xmlns:ns3="0fe242f6-550f-403c-9449-b4356be8035b" targetNamespace="http://schemas.microsoft.com/office/2006/metadata/properties" ma:root="true" ma:fieldsID="48bc9474de1b49841fb404b0fdfc1971" ns2:_="" ns3:_="">
    <xsd:import namespace="8b36c1e8-f508-4488-9a16-648e58800e2b"/>
    <xsd:import namespace="0fe242f6-550f-403c-9449-b4356be8035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36c1e8-f508-4488-9a16-648e58800e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ff804446-778a-44e9-9973-97875d11657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fe242f6-550f-403c-9449-b4356be8035b"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12172984-f347-44b3-bbb2-4e6f6e219f38}" ma:internalName="TaxCatchAll" ma:showField="CatchAllData" ma:web="0fe242f6-550f-403c-9449-b4356be803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A00733-4CDF-4AAF-BB48-0A0B28FABD9E}">
  <ds:schemaRefs>
    <ds:schemaRef ds:uri="http://schemas.microsoft.com/sharepoint/v3/contenttype/forms"/>
  </ds:schemaRefs>
</ds:datastoreItem>
</file>

<file path=customXml/itemProps2.xml><?xml version="1.0" encoding="utf-8"?>
<ds:datastoreItem xmlns:ds="http://schemas.openxmlformats.org/officeDocument/2006/customXml" ds:itemID="{F09732E0-BF7F-4EAD-8EEE-DA52B2A6FD60}">
  <ds:schemaRefs>
    <ds:schemaRef ds:uri="http://schemas.microsoft.com/office/2006/metadata/properties"/>
    <ds:schemaRef ds:uri="http://schemas.microsoft.com/office/infopath/2007/PartnerControls"/>
    <ds:schemaRef ds:uri="8b36c1e8-f508-4488-9a16-648e58800e2b"/>
    <ds:schemaRef ds:uri="0fe242f6-550f-403c-9449-b4356be8035b"/>
  </ds:schemaRefs>
</ds:datastoreItem>
</file>

<file path=customXml/itemProps3.xml><?xml version="1.0" encoding="utf-8"?>
<ds:datastoreItem xmlns:ds="http://schemas.openxmlformats.org/officeDocument/2006/customXml" ds:itemID="{C0927AB8-25F4-4E9A-9905-3BA4065F73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36c1e8-f508-4488-9a16-648e58800e2b"/>
    <ds:schemaRef ds:uri="0fe242f6-550f-403c-9449-b4356be803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4842</TotalTime>
  <Words>1513</Words>
  <Application>Microsoft Office PowerPoint</Application>
  <PresentationFormat>Affichage à l'écran (4:3)</PresentationFormat>
  <Paragraphs>120</Paragraphs>
  <Slides>10</Slides>
  <Notes>1</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Stockage de carbone et cultures intermédiaires à vocation énergétique</vt:lpstr>
      <vt:lpstr>Contexte du projet</vt:lpstr>
      <vt:lpstr>Méthodes : approche par modélisation</vt:lpstr>
      <vt:lpstr>Méthodes</vt:lpstr>
      <vt:lpstr>Méthodes – le carbone du digestat</vt:lpstr>
      <vt:lpstr>Résultats : entrées de C et stockage de C</vt:lpstr>
      <vt:lpstr>Influence du rendement des couverts</vt:lpstr>
      <vt:lpstr>Résultats pour l’ensemble des cas types</vt:lpstr>
      <vt:lpstr>Conclusion du projet Carbocims</vt:lpstr>
      <vt:lpstr>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arnaud</dc:creator>
  <cp:lastModifiedBy>JEAN-BAPTISTE Vincent (Gaz Réseau Distribution France)</cp:lastModifiedBy>
  <cp:revision>256</cp:revision>
  <dcterms:created xsi:type="dcterms:W3CDTF">2019-12-11T10:12:20Z</dcterms:created>
  <dcterms:modified xsi:type="dcterms:W3CDTF">2022-08-24T13:29:00Z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0x010100612B7F482B5A2841885BAB818B4870D2</vt:lpwstr>
  </property>
  <property fmtid="{D5CDD505-2E9C-101B-9397-08002B2CF9AE}" pid="3" name="MediaServiceImageTags">
    <vt:lpwstr/>
  </property>
</Properties>
</file>